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tags/tag4.xml" ContentType="application/vnd.openxmlformats-officedocument.presentationml.tags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comments/modernComment_133_9CD1E0E0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314" r:id="rId3"/>
    <p:sldId id="286" r:id="rId4"/>
    <p:sldId id="257" r:id="rId5"/>
    <p:sldId id="260" r:id="rId6"/>
    <p:sldId id="261" r:id="rId7"/>
    <p:sldId id="311" r:id="rId8"/>
    <p:sldId id="258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73" r:id="rId19"/>
    <p:sldId id="272" r:id="rId20"/>
    <p:sldId id="274" r:id="rId21"/>
    <p:sldId id="276" r:id="rId22"/>
    <p:sldId id="287" r:id="rId23"/>
    <p:sldId id="313" r:id="rId24"/>
    <p:sldId id="275" r:id="rId25"/>
    <p:sldId id="288" r:id="rId26"/>
    <p:sldId id="277" r:id="rId27"/>
    <p:sldId id="278" r:id="rId28"/>
    <p:sldId id="279" r:id="rId29"/>
    <p:sldId id="289" r:id="rId30"/>
    <p:sldId id="290" r:id="rId31"/>
    <p:sldId id="280" r:id="rId32"/>
    <p:sldId id="281" r:id="rId33"/>
    <p:sldId id="283" r:id="rId34"/>
    <p:sldId id="285" r:id="rId35"/>
    <p:sldId id="305" r:id="rId36"/>
    <p:sldId id="307" r:id="rId37"/>
    <p:sldId id="312" r:id="rId38"/>
    <p:sldId id="308" r:id="rId39"/>
    <p:sldId id="309" r:id="rId40"/>
    <p:sldId id="300" r:id="rId41"/>
    <p:sldId id="310" r:id="rId42"/>
    <p:sldId id="284" r:id="rId43"/>
    <p:sldId id="315" r:id="rId44"/>
    <p:sldId id="294" r:id="rId45"/>
    <p:sldId id="301" r:id="rId46"/>
    <p:sldId id="292" r:id="rId47"/>
    <p:sldId id="296" r:id="rId48"/>
    <p:sldId id="297" r:id="rId49"/>
    <p:sldId id="298" r:id="rId50"/>
    <p:sldId id="299" r:id="rId51"/>
    <p:sldId id="304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F6145DC-D571-12D9-0C1E-B4DE36797DE2}" name="Sam Green" initials="SG" userId="a9f1145baec12a5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219" autoAdjust="0"/>
    <p:restoredTop sz="84211" autoAdjust="0"/>
  </p:normalViewPr>
  <p:slideViewPr>
    <p:cSldViewPr snapToGrid="0">
      <p:cViewPr varScale="1">
        <p:scale>
          <a:sx n="56" d="100"/>
          <a:sy n="56" d="100"/>
        </p:scale>
        <p:origin x="52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8/10/relationships/authors" Target="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omments/modernComment_133_9CD1E0E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B48D71F-2615-4CCB-948D-BC6C49EA618F}" authorId="{DF6145DC-D571-12D9-0C1E-B4DE36797DE2}" created="2021-11-09T03:26:19.39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631000288" sldId="307"/>
      <ac:spMk id="3" creationId="{9F77AD52-66EB-43E5-A33E-92BC35D96B77}"/>
    </ac:deMkLst>
    <p188:pos x="11285855" y="403226"/>
    <p188:txBody>
      <a:bodyPr/>
      <a:lstStyle/>
      <a:p>
        <a:r>
          <a:rPr lang="en-GB"/>
          <a:t>If it often—truly—inappropriate </a:t>
        </a:r>
      </a:p>
    </p188:txBody>
  </p188:cm>
</p188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11-08T03:43:56.28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11395 12771 0,'17'0'46,"54"0"-14,-18 0-32,106 0 31,35 0-15,-141 0-1,105 0 1,-17 0-1,-17 0 1,-1 0 0,1 0-1,17 0 1,-35 0 0,17 0-1,-35 0 1,54 0-1,-19 0 1,-35 0 0,-17 0 15,35 0-15,35 0-1,-35 0 1,-18 0-1,18 0 1,-1 0 0,-16-36-1,-1 36 1,18 0 0,-18 0-1,0 0 1,0 0-1,0 0 1,1 0 0,16 0 15,1 0-15,-18-17-1,71-1 1,-35 0-1,-18 18 1,176-17 0,-106 17-1,36 0 1,-36 0 0,-17 0-1,-89-18 1,19 18-1,17 0 1,-1 0 0,-16 0 15,16 0-15,-34 0-1,52 0 1,-34 0-1,-1 0 1,-18 0 0,-17 0-1,35 0 1,-35 0 0,36 0-1,34 0 1,-17 0-1,17 18 1,-17-18 0,35 17 15,-35 1-15,53 17-1,-89-35 1,-17 0-1,0 0 1,0 0 0,0 0-1,-18 0 1,54 0 0,-37 0-1,1 0 1,-17 0-1,-19 0 1,1 0 0,35 0 15,17 18-15,19 0-1,-19-18 1,-52 0 15,-1 0-15,1 0-1,53 0 1,-54 0 0,1 0 421,0 0-374,-1 0-48,1 0 1,-1 0 78,1 0-79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11-08T03:43:59.64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13776 8943 0,'53'0'15,"-106"0"-15,141-18 16,-17 18-16,-18 0 31,0 0-15,-18 0-16,0 0 15,71 0 1,0 0 0,35 0-1,-71 0 1,-17 0-1,0 0 1,-17 0 0,-19 0-1,1 0 1,17 0 0,18 0 15,0 0-16,-35 0 1,-71 0 125,-36 18-141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11-08T03:44:00.5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13212 9419 0,'52'0'47,"-16"0"-47,17 0 15,158 0 1,-140 0-1,35 18 1,-36-1 0,-17-17-1,0 0 1,18 0 0,-18 0 15,-18 0-16,0 0 1,0 0 0,18 0-1,18 0 1,-36 0-16,36 0 16,-18 0-1,-36 0 1,1 0 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11-08T03:44:01.6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13794 9596 0,'0'0'0,"-36"0"31,1 35-15,-36 18 0,36 0-16,-159 141 15,18 0 17,-89 88-17,-17 53 1,17 35-1,-34 71 1,-19 18 0,212-318-1,89-70 1,17-18 0,0-36-1,0 1 1,0 0-1,0-1 110,0 18-109,0 18 0,0 0-1,0 124 1,0-107 0,0-52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11-08T03:44:05.09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17956 13423 0,'18'0'62,"53"0"-46,87 0-1,-69 0 1,140 0 0,-35 0-1,-106 0 1,106 0-1,-35 0 1,17 0 0,-35 0-1,-88 0-15,35 0 16,1 0 0,16 0-1,-34 0 1,-36 0-1,1 0 1,-19 0 15,18 0-15,18 0 0,-17 0-1,-19 0 1,-140 0 109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11-08T03:44:08.37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11483 14111 0,'141'0'94,"35"0"-79,-105 0-15,17 0 16,-35 0-16,53 0 31,-18 0-15,0 0-1,53 0 1,-70 0-16,105 0 16,-35 0-1,1 0 1,-54 0-1,18 0 1,105 0 0,-17 0-1,-70 0 1,-18 0 0,-36 0-1,-17 0 1,-35 0-16,17 0 31,0 0-15,1 0-1,16 0 1,1 0 0,18 0-1,17 0 1,-35 0-1,-35 0 1,-1 0 0,1 0-1,88 0 1,-71-18 0,0 18-1,-17 0 1,0 0 15,17 0-15,-17 0-1,34 0 1,-16 0 0,-36-17 30,17 17-30,19 0 0,-19 0-1,-17-18 63,18 18-62,0 0 15,-1 0 32,1 0-48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11-08T03:25:15.0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11236 11836 0,'18'0'78,"-1"0"-63,1 0-15,0 0 16,52 17 0,18-17-1,-35 0 1,0 0 0,-18 0-1,1 0-15,105 0 47,-53 0-31,-17 0-1,-1 0 1,-17 0 0,18 0-1,-19 0 1,19 0-1,35 18 1,-36-18 0,36 0-1,-18 0 1,18 0 0,-35 0-1,35 0 16,-18 0-15,0 0 0,0 0-1,0 0 1,-17 0 0,0 0-1,-1 0 1,18 0-1,-35 0 1,0 0 0,0 0-1,53 0 1,-18 0 0,-17 0 15,-1 0-16,1 0 1,-18 0 0,17 0-1,36 18 1,-53-18-16,53 0 16,-18 0-1,0 0 1,-35 0-1,18 0 1,-36 0 0,35 0-1,-34 0 1,17 0 15,-18 0-15,0 0-1,-17 0-15,35 0 16,17 0 0,1 0-1,-1 0 1,-34 0 0,-1 0-1,18 0 1,-18 0-1,1 0 1,-19 0 0,18 0-1,-17 0 1,17 0 15,1 0-15,-19 0-1,1 0 1,17 0 0,-17 0-1,-1 0 1,1 0 15,0 0-15,-1 0 15,1 0-31,0 0 16,-1 0-1,1 0 1,0 0 15,-1 0-15,1 0-1,-1-18 1,1 18 15,0 0 16,-1 0-31,1 0 31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11-08T03:25:17.55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19085 11959 0,'0'-17'16,"36"17"15,-1 0-31,53 0 32,0-18-17,36 18 1,-54 0-1,18 0 1,-17 0 0,-36 0-16,36 0 15,-1 0 1,-17 0 0,0 0-1,-18 0 1,-17 0-1,17 0 1,1 0 15,17 0-15,0 0 0,-1 0-1,-34 0-15,17 0 16,-17 0-1,0 0 1,-1 0 0,1 0 31,0 0-32,-1 0 1,1 0 46,-1 0-46,1 0 0,0 0-1,-1 0 1,1 0 124,0 0-93,-1 0-31,1 0 0,0 0-1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11-08T03:25:24.27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10178 12559 0,'35'0'78,"0"0"-78,0 0 15,18 0 1,53 0 0,18 0-1,-1 0 1,-17 0-1,-71-18-15,53 18 16,18 0 0,0 0-1,-18 0 1,1 0 0,-54-17-1,0 17 1,18 0 15,-18 0-15,1 0-1,34-18 1,36 18 0,-18 0-1,-17 0 1,-36 0-1,0 0 1,1 0 0,-1 0-1,35 0 1,19 0 0,-1 0-1,-35 0 16,-36 0-15,19 0 0,-19 0-1,1 0 1,-1 0 0,1 0-1,0 0 1,-1 0-1,-17-18 1,18 18 0,0 0-1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11-08T03:25:26.2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18486 13141 0,'17'0'47,"1"0"-31,-1 0-1,1-18-15,17 18 16,-17 0 0,35 0-1,0 0 1,17 0 0,1 18-1,17-18 1,106 0-1,-53 0 1,0 0 0,18 0-1,-35 0 1,-19 0 0,-34 0-1,17 0 1,-53 0-1,18 0 1,-35-18 0,17 18 15,1 0-15,-1 0-1,-17 0 79,-1 0 15,1 0-77,-18-17-17,17 17 32,1 0 62,0 0-77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11-08T23:40:20.2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10548 4163 0,'53'0'78,"0"0"-62,0 0-1,35 0-15,53 0 32,-35-18-17,0 18 1,-18 0-16,0-17 15,36-1 1,34 0 0,36 1-1,-17-19 1,-18 36 0,-1 0-1,1 0 16,17-17-31,-17 17 32,-53 0-17,70 0 1,-52 0 0,17 0-1,18 0 1,-36-18-1,-17 18 1,-35 0 0,17 0-1,0 0 1,0 0 0,0 0 15,1 0-31,34 0 31,-52 0-31,17 0 31,0 0-15,-17 0 0,17 0-1,-53 0 1,18 0-1,-18 0 1,18 0 0,35 0-1,-70 0 1,70 0 15,-35 0-31,0 0 31,18 0-31,-1 18 32,18-18-17,-17 17 1,17-17 0,-17 18-1,34 0 1,-16-18-1,-36 0-15,-18 0 16,71 0 0,-18 17-1,0-17 1,0 0 0,0 18 15,-17-18-31,0 0 15,-1 18 1,36-18 15,70 17-15,1-17 0,-124 0-1,35 0-15,53 0 16,-35 0-1,70 18 1,1 17 0,-89-35-1,-18 0 1,1 0 15,-1 18-31,36-1 31,35-17-15,-88 0-16,0 0 16,0 0-16,18 0 15,-18 0 1,17 0 0,36 0-1,-18 0-15,0 0 31,-17 0-15,-1 0 0,1 0-1,17 0 1,-17 0 15,35 18-15,-53 0-16,17-18 31,-17 17-31,18-17 31,-36 0-15,0 0 0,0 0-1,1 0 1,-1 0-1,18 0 1,-18 0 0,-17 0-1,-1 0 1,36 0 15,-17 0-31,-1 0 31,-17 0 16,-1 0-31,1 0 0,17 0-1,-17 0 1,-1 0 62,1 0 16,0 0-79,-1 0 1,1 0 0,-53 0 452,17 0-468,-17 0 16,-18 0 0,-18 18-1,18 0 1,-17-18-1,-1 0 1,36 0-16,-53 0 16,0 0-1,-18 0 1,18 0 15,-18 0-31,18 0 31,17-18-15,0 18-16,-34-18 31,-19 18-15,1 0 0,-54 0-1,89 0 1,-35 0-1,17 0 1,-18 0 0,18 0-1,18 0 17,-18 0-17,18 0-15,-35 0 16,-1 0 15,1 0-15,-54 0-1,89 0 1,-18 0 0,1 0-1,-1 0 1,0 0-1,18 0 1,17 0 0,1 0-1,-36 0 1,18 0 15,-18 0-31,53 0 0,-35 0 31,-1 0-15,1 0-16,0 0 31,0 0-15,0 0 0,-18 0-1,0 0 1,18 0-1,0 0 1,-18 0 0,53 0-1,18 0-15,-71 0 32,17 0-17,1 0-15,35 0 31,-35 0-15,0 0-16,0 0 31,0 18-15,17-18 0,1 0-1,-1 0 1,18 0-1,18 0-15,-36 0 16,1 0 0,-19 0-1,-16 0 1,-19 0 15,18 0-31,0 0 31,1 0-15,-19 0-16,-17 0 31,-18 0-15,89 0-16,-36 0 16,0 0-1,0 0 1,0 0-1,1 0 1,-1 0 0,35 0-1,1 0 17,-1 0-17,36 0 1,-18 0-16,-35 0 31,17 0-31,1 0 31,17 0-15,-18 0 0,18 0-1,-17 0 1,34 0-1,1 0 1,-18 0 0,18 0-1,0 0 1,-1 0 15,19 0-15,-19 0-1,1 0 1,-18 0-16,18 0 31,0 0-15,-1 0 0,-17 0-1,1 0 1,34 0-1,0 0 1,-17 0 15,17 0-15,1 0 0,-1 0 62,0 0-78,1 0 15,-1 0 32,1 0-16,-1 0-31,0 0 32,1 0 15,-1 0-32,0 0 1,1 0 15,-1 0-15,0 0-1,1 0 95,17-18-79,0 1-15,0-1-1,0 0 1,0 1-16,0-1 31,0 0-15,0 1 15,0-1 16,17 18-47,-17-17 15,18 17 17,-18-18-1,18 18-31,-1 0 31,1-18-15,0 18 15,-18-17-31,17 17 141,-17-18-110,18 18-31,0 0 0,17-18 31,-18 18-15,19 0-16,-1-17 31,-17 17-15,-1 0 156,1-18-157,0 18 1,-1-18-16,18 18 0,54 0 31,105-17-15,-36-1-1,-34 0 1,-36 18 0,18 0-1,-18 0 1,36 0-1,-1 0 1,-35 0 0,0 0 15,-17 0-31,17 0 31,-35 0-31,106 0 16,17 0-16,-88 0 31,1 0-15,-19 0-1,89 0 1,-18 0 0,0 18-1,-35-18 1,-18 0-1,-17 0 1,-36 0-16,53 18 16,18-18 15,-18 0-31,-17 0 31,-1 0-15,19 17-16,-1-17 31,0 0-15,18 18-1,35-18 1,-53 0 0,88 0-1,-70 0 1,-17 0 15,-1 0-31,35 0 31,1 18-15,-36-18-16,18 0 31,-36 0-15,18 0-16,1 0 31,-1 17-15,18-17-1,-36 0 1,18 0 0,1 0-1,-19 0 1,1 0 15,-1 0-31,-34 0 31,16 0-15,-16 0-16,-1 0 31,0 0-15,36 0-1,-36 0 1,0 0 0,18 0-1,18 0 1,-1 0 0,36 0-1,-18 0 1,-17 0 15,17 0-31,0 0 31,-35 0-31,-17 0 16,69 0 0,-34 0-1,0 0 1,17 0-1,-18 0 1,1 0 0,17 0-1,-17 0 1,-1 0 0,18 0-1,1 0 1,-19 0-1,71 0 1,-70 0 0,-1 0 15,1 0-31,-1 18 31,1-18-15,35 0-16,0 0 31,-18 0-15,-18 0-1,1 0 1,0 0 0,-1 0-1,-17 0 16,-18 0-31,1 0 32,34 0-32,-35 0 31,-17 0-15,17 0-1,-17 0 1,35 0-16,-18 0 31,-17 0-15,-1 0 15,19 0-15,-1 0-1,-17 0 16,-1 0-31,1 0 16,17 0 0,-17 0 15,-1 0 0,1 0-15,17 0-1,1 0 1,-1 0 0,-17 0 31,17 0-32,-18 0-15,1 0 31,0 0-31,-1 0 32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1-11-08T23:40:21.15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20496 4128 0,'0'17'94,"0"1"-79,0-1 17,0 1-17,0 0 1,0-1-1,0 1 1,-17 0 0,17-1-1,-18-17 1,18 18 15,-18-18 63,1 0-94,-1 0 16,1 18-16,-1-18 31,-17 0-31,-36 0 15,36 17 1,-36-17 0,1 18-1,34-18 1,19 0 0,-19 0-1,-16 0 1,34 0-1,-17 0 1,17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E5427-C569-42E7-84B0-D23AEF07AD13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53FEE-92BF-4492-A4BA-1939BF68E6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74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53FEE-92BF-4492-A4BA-1939BF68E6C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083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53FEE-92BF-4492-A4BA-1939BF68E6C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134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53FEE-92BF-4492-A4BA-1939BF68E6C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886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53FEE-92BF-4492-A4BA-1939BF68E6C9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930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53FEE-92BF-4492-A4BA-1939BF68E6C9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061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53FEE-92BF-4492-A4BA-1939BF68E6C9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055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FT is a different game entirely. You have to take a different perspective towards the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53FEE-92BF-4492-A4BA-1939BF68E6C9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852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53FEE-92BF-4492-A4BA-1939BF68E6C9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461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53FEE-92BF-4492-A4BA-1939BF68E6C9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94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25EE4-7532-41F4-B2F2-CD4622860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E31DE8-B4FB-4C26-844F-1176D6325B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1DCE8-282B-4758-8416-A01CAD8F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8C99-3D37-4647-821B-AB63BE5435D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FD95A-AADD-46A6-A542-E5205EBBB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7005B-0F12-4966-B93C-72028050F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5660-FB05-439D-A4E8-F062FACAF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540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4FE74-347E-4471-BB93-24F8B6DC3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0F248-9CB3-4BDD-9D4F-F1922631E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DB72B-9610-4889-877D-B3C5B3D3E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8C99-3D37-4647-821B-AB63BE5435D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2A166-1A8D-4511-BD5C-4281DB507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195B2-0353-4D12-97E5-9DDB749FC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5660-FB05-439D-A4E8-F062FACAF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06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F7C0D-6F6A-4637-AD9F-E61A2C353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B89CD8-FDBF-45C2-9D8C-641A047B6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EA635A-CE96-4B69-A139-48488452A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8C99-3D37-4647-821B-AB63BE5435D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48B05-E01C-4F3D-804C-60B2CFF76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25C5C-E35C-4843-98E1-103B7CC37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5660-FB05-439D-A4E8-F062FACAF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708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3376A-4774-4A59-8220-4DBDBBDC7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60B56-EA20-411F-A34D-BC96C2100D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B74478-FC55-4688-B5CD-824597EB7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2269A-AC9F-4745-B969-F03416FE8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8C99-3D37-4647-821B-AB63BE5435D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6A7BB-5231-4A86-8044-7F4A47CAE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896352-FAF4-463F-BE3C-45978DBCD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5660-FB05-439D-A4E8-F062FACAF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336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C00B4-5121-4297-97F3-860B92873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021D4E-4BBD-4048-9461-1B4764EA5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1A4DA9-8DA1-42C6-BF0C-C6998277E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11003-34D5-4CCC-99D7-73232A96CB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2370C3-F88A-4F02-A493-1723A76AB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4F4814-E0BD-41A9-B6DD-B2C1A8B01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8C99-3D37-4647-821B-AB63BE5435D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C8F026-4A08-4AE1-87B7-7BDC1C74D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1D2915-7F98-4EBA-9740-A3637E698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5660-FB05-439D-A4E8-F062FACAF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43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30E94-99D1-4A64-A748-33A4A2CC2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AF9319-801E-4094-AA45-4861C9998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8C99-3D37-4647-821B-AB63BE5435D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7690D9-DFF6-4B62-A6CD-2BC5E294C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1E424B-00CB-4BFD-8512-DC0AEFAB9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5660-FB05-439D-A4E8-F062FACAF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048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EAEBDE-EEF7-4B08-9EE2-EDD96E325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8C99-3D37-4647-821B-AB63BE5435D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05A4B8-DA4B-4CCE-9CF0-5E15B18F9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D4662-DC1F-40FA-8584-CFF858A58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5660-FB05-439D-A4E8-F062FACAF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061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7BB12-E4F2-4C99-819B-91B099E25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9AEAF-4C54-4794-97FE-DE284CF67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0BEBC-BCAB-4A11-AB42-469180F38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84510E-FC76-47C0-835E-F1390AC89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8C99-3D37-4647-821B-AB63BE5435D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0F9010-D11E-4DAC-8AC2-050E4EF00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9062D-73FA-4CB7-A00B-7A9535FFD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5660-FB05-439D-A4E8-F062FACAF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779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9542B-A7B0-4FC3-ACBE-C763C15E9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C78DB7-0BD4-4C3E-8306-1D0F7A32C3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A7F75-29C5-4E77-806C-8FD5F6666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55AF6F-4152-4563-A7B3-E40A6DC18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8C99-3D37-4647-821B-AB63BE5435D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3D266-D384-4F5A-BD34-80ADF7913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53F8ED-3EA5-4D2A-9F5C-93BBFA727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5660-FB05-439D-A4E8-F062FACAF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723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0B2AA-FE93-4034-8695-C291A48CC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C46341-750F-4409-8D9B-CF0742EDC2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F331D-7325-4E72-9F4D-9C7AB4CA7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8C99-3D37-4647-821B-AB63BE5435D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DC7A6-8E6E-402A-A74D-BB9928040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15243-54C8-473A-9E95-795A598FA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5660-FB05-439D-A4E8-F062FACAF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085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41FD90-4D86-4A24-9652-610F04DADF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33F29E-B9F1-4600-BF0C-FFDA5FCDC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88BD8-C766-4A04-AB41-CCB6660C9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8C99-3D37-4647-821B-AB63BE5435D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D3F7B-B7DE-4B7A-BB52-913A18501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6BAE3-7A14-4FAE-9FD0-0C50C1882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5660-FB05-439D-A4E8-F062FACAF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273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321221-FFD1-41A4-BA70-2C3081FCF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6A1CE-418C-4809-B57D-724CCD8C9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91A62-93DB-4232-A8E4-39CFD7744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58C99-3D37-4647-821B-AB63BE5435D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42B22-252B-4D6A-B331-AD7437D0F8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D8040-937E-42F5-B7CA-E999B77343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65660-FB05-439D-A4E8-F062FACAF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94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youtube.com/watch?v=4Xlz8uSSvaY&amp;list=PL33wbhevj9WZtwqGAG_Potq3zrPdYARMT&amp;index=8&amp;t=1401s&amp;ab_channel=CITVPLUS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amjackgreen@gmail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gif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hyperlink" Target="https://rescale.com/numerical-simulation-of-blood-flow-in-flexible-arteries-using-fluid-structure-interaction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youtu.be/4Xlz8uSSvaY?t=137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191.png"/><Relationship Id="rId3" Type="http://schemas.openxmlformats.org/officeDocument/2006/relationships/hyperlink" Target="https://diginomica.com/hotels-com-goes-all-in-on-aws-to-power-decisions-with-machine-learning" TargetMode="External"/><Relationship Id="rId7" Type="http://schemas.openxmlformats.org/officeDocument/2006/relationships/image" Target="../media/image160.png"/><Relationship Id="rId12" Type="http://schemas.openxmlformats.org/officeDocument/2006/relationships/customXml" Target="../ink/ink4.xml"/><Relationship Id="rId17" Type="http://schemas.openxmlformats.org/officeDocument/2006/relationships/image" Target="../media/image211.png"/><Relationship Id="rId2" Type="http://schemas.openxmlformats.org/officeDocument/2006/relationships/image" Target="../media/image17.png"/><Relationship Id="rId16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80.png"/><Relationship Id="rId15" Type="http://schemas.openxmlformats.org/officeDocument/2006/relationships/image" Target="../media/image201.png"/><Relationship Id="rId10" Type="http://schemas.openxmlformats.org/officeDocument/2006/relationships/customXml" Target="../ink/ink3.xml"/><Relationship Id="rId4" Type="http://schemas.openxmlformats.org/officeDocument/2006/relationships/customXml" Target="../ink/ink1.xml"/><Relationship Id="rId9" Type="http://schemas.openxmlformats.org/officeDocument/2006/relationships/image" Target="../media/image170.png"/><Relationship Id="rId14" Type="http://schemas.openxmlformats.org/officeDocument/2006/relationships/customXml" Target="../ink/ink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customXml" Target="../ink/ink7.xml"/><Relationship Id="rId7" Type="http://schemas.openxmlformats.org/officeDocument/2006/relationships/customXml" Target="../ink/ink8.xml"/><Relationship Id="rId12" Type="http://schemas.openxmlformats.org/officeDocument/2006/relationships/image" Target="../media/image2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11" Type="http://schemas.openxmlformats.org/officeDocument/2006/relationships/customXml" Target="../ink/ink10.xml"/><Relationship Id="rId10" Type="http://schemas.openxmlformats.org/officeDocument/2006/relationships/image" Target="../media/image210.png"/><Relationship Id="rId9" Type="http://schemas.openxmlformats.org/officeDocument/2006/relationships/customXml" Target="../ink/ink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pulse/high-availability-vs-fault-tolerance-jon-bonso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bm.com/docs/en/powerha-aix/7.2?topic=aix-high-availability-versus-fault-tolerance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33_9CD1E0E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pulse/high-availability-vs-fault-tolerance-jon-bonso/" TargetMode="External"/><Relationship Id="rId7" Type="http://schemas.openxmlformats.org/officeDocument/2006/relationships/hyperlink" Target="http://publications.csail.mit.edu/lcs/pubs/pdf/MIT-LCS-TR-817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Uj638eFIWg8&amp;ab_channel=MITVideoProductions" TargetMode="External"/><Relationship Id="rId5" Type="http://schemas.openxmlformats.org/officeDocument/2006/relationships/hyperlink" Target="https://www.youtube.com/watch?v=MnYlwjuGcg8&amp;ab_channel=DistributedSystemsCourse" TargetMode="External"/><Relationship Id="rId4" Type="http://schemas.openxmlformats.org/officeDocument/2006/relationships/hyperlink" Target="https://www.ibm.com/docs/en/powerha-aix/7.2?topic=aix-high-availability-versus-fault-tolerance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0.png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770.png"/><Relationship Id="rId4" Type="http://schemas.openxmlformats.org/officeDocument/2006/relationships/customXml" Target="../ink/ink11.xml"/><Relationship Id="rId9" Type="http://schemas.openxmlformats.org/officeDocument/2006/relationships/customXml" Target="../ink/ink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055FE-C426-439D-A54B-63F536922E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766" y="492916"/>
            <a:ext cx="5800718" cy="826295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/>
              <a:t>CCP Session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84FF6C-F537-45A2-A412-2E7F79407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766" y="1319211"/>
            <a:ext cx="5005034" cy="516733"/>
          </a:xfrm>
        </p:spPr>
        <p:txBody>
          <a:bodyPr>
            <a:normAutofit lnSpcReduction="10000"/>
          </a:bodyPr>
          <a:lstStyle/>
          <a:p>
            <a:pPr algn="l"/>
            <a:r>
              <a:rPr lang="en-GB" sz="3200" dirty="0"/>
              <a:t>Tuesday 9</a:t>
            </a:r>
            <a:r>
              <a:rPr lang="en-GB" sz="3200" baseline="30000" dirty="0"/>
              <a:t>th</a:t>
            </a:r>
            <a:r>
              <a:rPr lang="en-GB" sz="3200" dirty="0"/>
              <a:t> November 2021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039BCD-1442-4D60-BB76-F5DFCAFC5750}"/>
              </a:ext>
            </a:extLst>
          </p:cNvPr>
          <p:cNvSpPr/>
          <p:nvPr/>
        </p:nvSpPr>
        <p:spPr>
          <a:xfrm>
            <a:off x="5577234" y="383800"/>
            <a:ext cx="557653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Clarifying the Cloud Concepts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52B0A4-ED67-4D7A-A503-31FB8C5C067B}"/>
              </a:ext>
            </a:extLst>
          </p:cNvPr>
          <p:cNvSpPr txBox="1"/>
          <p:nvPr/>
        </p:nvSpPr>
        <p:spPr>
          <a:xfrm>
            <a:off x="3613529" y="3286404"/>
            <a:ext cx="7350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hlinkClick r:id="rId2"/>
              </a:rPr>
              <a:t>https://www.youtube.com/watch?v=4Xlz8uSSvaY&amp;list=PL33wbhevj9WZtwqGAG_Potq3zrPdYARMT&amp;index=8&amp;t=1401s&amp;ab_channel=CITVPLUS</a:t>
            </a:r>
            <a:r>
              <a:rPr lang="en-GB" sz="1400" dirty="0"/>
              <a:t>   23:03</a:t>
            </a:r>
          </a:p>
        </p:txBody>
      </p:sp>
      <p:pic>
        <p:nvPicPr>
          <p:cNvPr id="1030" name="Picture 6" descr="Soccer Blog | Holland make a bright start to Euro 2020">
            <a:extLst>
              <a:ext uri="{FF2B5EF4-FFF2-40B4-BE49-F238E27FC236}">
                <a16:creationId xmlns:a16="http://schemas.microsoft.com/office/drawing/2014/main" id="{CB844E39-F763-4261-A179-ECDE0F391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686" y="2662239"/>
            <a:ext cx="3468033" cy="39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02CD86-D19A-42FB-99A5-943288229AB0}"/>
              </a:ext>
            </a:extLst>
          </p:cNvPr>
          <p:cNvSpPr txBox="1"/>
          <p:nvPr/>
        </p:nvSpPr>
        <p:spPr>
          <a:xfrm>
            <a:off x="5223510" y="5538789"/>
            <a:ext cx="60102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Sam Green</a:t>
            </a:r>
          </a:p>
          <a:p>
            <a:pPr algn="ctr"/>
            <a:r>
              <a:rPr lang="en-GB" sz="2800" dirty="0">
                <a:hlinkClick r:id="rId4"/>
              </a:rPr>
              <a:t>samjackgreen@gmail.com</a:t>
            </a:r>
            <a:r>
              <a:rPr lang="en-GB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248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63"/>
    </mc:Choice>
    <mc:Fallback xmlns="">
      <p:transition spd="slow" advTm="1856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A389E-8118-408C-978C-41EFC1BCF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C800D-0339-41D0-83C4-5E8349F25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Every course on the CCP begins by outlining some fundamental cloud concepts.</a:t>
            </a:r>
          </a:p>
          <a:p>
            <a:endParaRPr lang="en-GB" dirty="0"/>
          </a:p>
          <a:p>
            <a:r>
              <a:rPr lang="en-GB" dirty="0"/>
              <a:t>Fundamental = applicable to everything that follows</a:t>
            </a:r>
          </a:p>
          <a:p>
            <a:endParaRPr lang="en-GB" dirty="0"/>
          </a:p>
          <a:p>
            <a:r>
              <a:rPr lang="en-GB" dirty="0"/>
              <a:t>I think they are confusable. We should distinguish them.</a:t>
            </a:r>
          </a:p>
          <a:p>
            <a:endParaRPr lang="en-GB" dirty="0"/>
          </a:p>
          <a:p>
            <a:r>
              <a:rPr lang="en-GB" dirty="0"/>
              <a:t>Why? (1) exam questions (2) Speak the code. Learn what is valued in this industry.</a:t>
            </a:r>
          </a:p>
        </p:txBody>
      </p:sp>
    </p:spTree>
    <p:extLst>
      <p:ext uri="{BB962C8B-B14F-4D97-AF65-F5344CB8AC3E}">
        <p14:creationId xmlns:p14="http://schemas.microsoft.com/office/powerpoint/2010/main" val="207607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572"/>
    </mc:Choice>
    <mc:Fallback xmlns="">
      <p:transition spd="slow" advTm="755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83EDD-5569-4379-9FF0-B94F10C29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Three areas I will cover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5A2D9-0E86-47E4-8395-EC0D45815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280" y="1967865"/>
            <a:ext cx="11099800" cy="3193415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GB" sz="3200" dirty="0"/>
              <a:t>Elasticity and Scalability.</a:t>
            </a:r>
          </a:p>
          <a:p>
            <a:pPr marL="514350" indent="-514350">
              <a:buAutoNum type="arabicPeriod"/>
            </a:pPr>
            <a:endParaRPr lang="en-GB" sz="3200" dirty="0"/>
          </a:p>
          <a:p>
            <a:pPr marL="514350" indent="-514350">
              <a:buAutoNum type="arabicPeriod"/>
            </a:pPr>
            <a:r>
              <a:rPr lang="en-GB" sz="3200" dirty="0"/>
              <a:t>The “as a service” models.</a:t>
            </a:r>
          </a:p>
          <a:p>
            <a:pPr marL="514350" indent="-514350">
              <a:buAutoNum type="arabicPeriod"/>
            </a:pPr>
            <a:endParaRPr lang="en-GB" sz="3200" dirty="0"/>
          </a:p>
          <a:p>
            <a:pPr marL="514350" indent="-514350">
              <a:buAutoNum type="arabicPeriod"/>
            </a:pPr>
            <a:r>
              <a:rPr lang="en-GB" sz="3200" dirty="0"/>
              <a:t>The difference between </a:t>
            </a:r>
            <a:r>
              <a:rPr lang="en-GB" sz="2000" dirty="0">
                <a:solidFill>
                  <a:srgbClr val="C00000"/>
                </a:solidFill>
              </a:rPr>
              <a:t>FAULT TOLERANCE </a:t>
            </a:r>
            <a:r>
              <a:rPr lang="en-GB" sz="3200" dirty="0"/>
              <a:t>and </a:t>
            </a:r>
            <a:r>
              <a:rPr lang="en-GB" sz="2000" dirty="0">
                <a:solidFill>
                  <a:srgbClr val="C00000"/>
                </a:solidFill>
              </a:rPr>
              <a:t>HIGH AVAILABILITY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960429-9C56-4F69-B080-D74843E50F6C}"/>
              </a:ext>
            </a:extLst>
          </p:cNvPr>
          <p:cNvSpPr txBox="1"/>
          <p:nvPr/>
        </p:nvSpPr>
        <p:spPr>
          <a:xfrm>
            <a:off x="7134223" y="2025511"/>
            <a:ext cx="1781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Systems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1F87C9-0853-4B29-95FB-1BC94AB7DCD7}"/>
              </a:ext>
            </a:extLst>
          </p:cNvPr>
          <p:cNvSpPr txBox="1"/>
          <p:nvPr/>
        </p:nvSpPr>
        <p:spPr>
          <a:xfrm>
            <a:off x="9572625" y="2025511"/>
            <a:ext cx="1494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Services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0FD6075-C341-41C0-B457-2D356271FF8A}"/>
              </a:ext>
            </a:extLst>
          </p:cNvPr>
          <p:cNvSpPr/>
          <p:nvPr/>
        </p:nvSpPr>
        <p:spPr>
          <a:xfrm>
            <a:off x="6924040" y="1456065"/>
            <a:ext cx="1657350" cy="166211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3D46BF2-F13C-4B9F-AEF6-FF9AB80D3EAE}"/>
              </a:ext>
            </a:extLst>
          </p:cNvPr>
          <p:cNvSpPr/>
          <p:nvPr/>
        </p:nvSpPr>
        <p:spPr>
          <a:xfrm>
            <a:off x="9410064" y="1456065"/>
            <a:ext cx="1657350" cy="166211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2" descr="Amazon Web Services - Wikipedia">
            <a:extLst>
              <a:ext uri="{FF2B5EF4-FFF2-40B4-BE49-F238E27FC236}">
                <a16:creationId xmlns:a16="http://schemas.microsoft.com/office/drawing/2014/main" id="{2DD83926-B036-47E9-88B3-5E225F56A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5026" y="618177"/>
            <a:ext cx="1089986" cy="65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808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23"/>
    </mc:Choice>
    <mc:Fallback xmlns="">
      <p:transition spd="slow" advTm="295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EFA Doctor Shares Eriksen&amp;#39;s Reaction After Being Revived - Danred Sports">
            <a:extLst>
              <a:ext uri="{FF2B5EF4-FFF2-40B4-BE49-F238E27FC236}">
                <a16:creationId xmlns:a16="http://schemas.microsoft.com/office/drawing/2014/main" id="{E1AA0D65-3E24-4BF8-9F4D-6DF170543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074" y="514350"/>
            <a:ext cx="6791325" cy="452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8AF2F2-F781-46AA-872E-1955F518A019}"/>
              </a:ext>
            </a:extLst>
          </p:cNvPr>
          <p:cNvSpPr txBox="1"/>
          <p:nvPr/>
        </p:nvSpPr>
        <p:spPr>
          <a:xfrm>
            <a:off x="733424" y="5384800"/>
            <a:ext cx="8382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Jens Kleinfeld – German doctor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C73F4F-7394-443E-8A84-22CBAA354ACE}"/>
              </a:ext>
            </a:extLst>
          </p:cNvPr>
          <p:cNvSpPr txBox="1"/>
          <p:nvPr/>
        </p:nvSpPr>
        <p:spPr>
          <a:xfrm>
            <a:off x="7904480" y="873760"/>
            <a:ext cx="3373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Saturday 12</a:t>
            </a:r>
            <a:r>
              <a:rPr lang="en-GB" sz="2400" baseline="30000" dirty="0"/>
              <a:t>th</a:t>
            </a:r>
            <a:r>
              <a:rPr lang="en-GB" sz="2400" dirty="0"/>
              <a:t> June 2021</a:t>
            </a:r>
          </a:p>
          <a:p>
            <a:endParaRPr lang="en-GB" sz="2400" dirty="0"/>
          </a:p>
          <a:p>
            <a:r>
              <a:rPr lang="en-GB" sz="2400" dirty="0"/>
              <a:t>Christian Eriksen collapses on pitch</a:t>
            </a:r>
          </a:p>
        </p:txBody>
      </p:sp>
    </p:spTree>
    <p:extLst>
      <p:ext uri="{BB962C8B-B14F-4D97-AF65-F5344CB8AC3E}">
        <p14:creationId xmlns:p14="http://schemas.microsoft.com/office/powerpoint/2010/main" val="364075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694"/>
    </mc:Choice>
    <mc:Fallback xmlns="">
      <p:transition spd="slow" advTm="7169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umerical Simulation of Blood Flow in Flexible Arteries Using  Fluid-Structure Interaction - Rescale Resource Center">
            <a:extLst>
              <a:ext uri="{FF2B5EF4-FFF2-40B4-BE49-F238E27FC236}">
                <a16:creationId xmlns:a16="http://schemas.microsoft.com/office/drawing/2014/main" id="{EA85A5EA-0FD9-4B82-89E6-0F901EC50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211" y="291761"/>
            <a:ext cx="5833985" cy="437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E56037-157B-4682-A78B-854AEFA90522}"/>
              </a:ext>
            </a:extLst>
          </p:cNvPr>
          <p:cNvSpPr txBox="1"/>
          <p:nvPr/>
        </p:nvSpPr>
        <p:spPr>
          <a:xfrm>
            <a:off x="303211" y="5004138"/>
            <a:ext cx="459263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Model of blood flowing through an blood vessel</a:t>
            </a:r>
          </a:p>
          <a:p>
            <a:endParaRPr lang="en-GB" dirty="0"/>
          </a:p>
          <a:p>
            <a:r>
              <a:rPr lang="en-GB" sz="1200" dirty="0"/>
              <a:t>Source: </a:t>
            </a:r>
            <a:r>
              <a:rPr lang="en-GB" sz="1200" dirty="0">
                <a:hlinkClick r:id="rId4"/>
              </a:rPr>
              <a:t>https://rescale.com/numerical-simulation-of-blood-flow-in-flexible-arteries-using-fluid-structure-interaction/</a:t>
            </a:r>
            <a:r>
              <a:rPr lang="en-GB" sz="12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A35E41-8B0A-46C8-87C9-0CF98D10536A}"/>
              </a:ext>
            </a:extLst>
          </p:cNvPr>
          <p:cNvSpPr txBox="1"/>
          <p:nvPr/>
        </p:nvSpPr>
        <p:spPr>
          <a:xfrm>
            <a:off x="6534149" y="219075"/>
            <a:ext cx="52482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How is it possible to feel your pulse in your wrist?</a:t>
            </a:r>
          </a:p>
          <a:p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Plumbers don’t feel the pulse of pipes.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Pipes have no elasticity.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i="1" dirty="0"/>
              <a:t>ELASTICITY</a:t>
            </a:r>
            <a:r>
              <a:rPr lang="en-GB" sz="2400" dirty="0"/>
              <a:t>: expansion and contraction</a:t>
            </a:r>
          </a:p>
        </p:txBody>
      </p:sp>
      <p:pic>
        <p:nvPicPr>
          <p:cNvPr id="3076" name="Picture 4" descr="If a Peacock Loses His Tail Feathers, Do They Grow Back? | HowStuffWorks">
            <a:extLst>
              <a:ext uri="{FF2B5EF4-FFF2-40B4-BE49-F238E27FC236}">
                <a16:creationId xmlns:a16="http://schemas.microsoft.com/office/drawing/2014/main" id="{70D09A1D-2F04-4B95-96EF-F24551ABA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4769" y="4115492"/>
            <a:ext cx="2255056" cy="126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an Gutman - Did the old flip phones have a dial tone?... | Facebook">
            <a:extLst>
              <a:ext uri="{FF2B5EF4-FFF2-40B4-BE49-F238E27FC236}">
                <a16:creationId xmlns:a16="http://schemas.microsoft.com/office/drawing/2014/main" id="{18A0441E-9E5D-4037-BE9E-847D13CC4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8094" y="4051043"/>
            <a:ext cx="1906675" cy="138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rake Meme transparent PNG - StickPNG">
            <a:extLst>
              <a:ext uri="{FF2B5EF4-FFF2-40B4-BE49-F238E27FC236}">
                <a16:creationId xmlns:a16="http://schemas.microsoft.com/office/drawing/2014/main" id="{10A64113-E249-4D92-88A8-536F64CDA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1386" y="3825525"/>
            <a:ext cx="1906675" cy="156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drake smiling meme front view PNG image with transparent background | TOPpng">
            <a:extLst>
              <a:ext uri="{FF2B5EF4-FFF2-40B4-BE49-F238E27FC236}">
                <a16:creationId xmlns:a16="http://schemas.microsoft.com/office/drawing/2014/main" id="{F1FFB3D1-4252-45CE-8FA5-001EA09D1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1387" y="5365686"/>
            <a:ext cx="1622938" cy="165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B5B13A6-C481-4D2B-A616-E901A075E4F2}"/>
              </a:ext>
            </a:extLst>
          </p:cNvPr>
          <p:cNvSpPr txBox="1"/>
          <p:nvPr/>
        </p:nvSpPr>
        <p:spPr>
          <a:xfrm>
            <a:off x="8180131" y="5807928"/>
            <a:ext cx="3602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An elastic thing expands or contracts </a:t>
            </a:r>
            <a:r>
              <a:rPr lang="en-GB" sz="2400" i="1" dirty="0">
                <a:solidFill>
                  <a:srgbClr val="FF0000"/>
                </a:solidFill>
              </a:rPr>
              <a:t>automatically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040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791"/>
    </mc:Choice>
    <mc:Fallback xmlns="">
      <p:transition spd="slow" advTm="1007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69C2C-0C69-4F84-B686-E5FE9D076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002" y="722302"/>
            <a:ext cx="3038475" cy="1082675"/>
          </a:xfrm>
        </p:spPr>
        <p:txBody>
          <a:bodyPr/>
          <a:lstStyle/>
          <a:p>
            <a:r>
              <a:rPr lang="en-GB" dirty="0"/>
              <a:t>1 - Elasticity</a:t>
            </a:r>
          </a:p>
        </p:txBody>
      </p:sp>
      <p:pic>
        <p:nvPicPr>
          <p:cNvPr id="4098" name="Picture 2" descr="1X GIANT RUBBER ELASTIC BAND BUILD ERECT SLINGSHOT HOME OFFICE GARAGE DESK  DIY | eBay">
            <a:extLst>
              <a:ext uri="{FF2B5EF4-FFF2-40B4-BE49-F238E27FC236}">
                <a16:creationId xmlns:a16="http://schemas.microsoft.com/office/drawing/2014/main" id="{D2B1F88B-525A-40A8-AFB8-FEADA5E73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805209"/>
            <a:ext cx="2447925" cy="162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ens Elasticated Waist Trousers 32&amp;quot;-60&amp;quot; Waist. New Smart Elastic Rugby  Trousers. | eBay">
            <a:extLst>
              <a:ext uri="{FF2B5EF4-FFF2-40B4-BE49-F238E27FC236}">
                <a16:creationId xmlns:a16="http://schemas.microsoft.com/office/drawing/2014/main" id="{3961E22A-B0B1-4FA7-87D0-3E1140469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6142" y="1804978"/>
            <a:ext cx="2344261" cy="234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707E61E-ADC4-4C2F-8055-44BA63172FAD}"/>
              </a:ext>
            </a:extLst>
          </p:cNvPr>
          <p:cNvCxnSpPr/>
          <p:nvPr/>
        </p:nvCxnSpPr>
        <p:spPr>
          <a:xfrm>
            <a:off x="6096000" y="816990"/>
            <a:ext cx="0" cy="5386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 descr="Custom Balloons Printed With Your Logo | Total Merchandise">
            <a:extLst>
              <a:ext uri="{FF2B5EF4-FFF2-40B4-BE49-F238E27FC236}">
                <a16:creationId xmlns:a16="http://schemas.microsoft.com/office/drawing/2014/main" id="{AB8338DE-05D7-4AFD-9716-4A4EDC9AB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0573" y="3022600"/>
            <a:ext cx="1385569" cy="138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05B6DCB-F784-40BE-8587-EA20AFC4BC1C}"/>
              </a:ext>
            </a:extLst>
          </p:cNvPr>
          <p:cNvSpPr txBox="1">
            <a:spLocks/>
          </p:cNvSpPr>
          <p:nvPr/>
        </p:nvSpPr>
        <p:spPr>
          <a:xfrm>
            <a:off x="7671755" y="722303"/>
            <a:ext cx="3038475" cy="1082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2 - Scalability</a:t>
            </a:r>
          </a:p>
        </p:txBody>
      </p:sp>
      <p:pic>
        <p:nvPicPr>
          <p:cNvPr id="4104" name="Picture 8" descr="Media 0">
            <a:extLst>
              <a:ext uri="{FF2B5EF4-FFF2-40B4-BE49-F238E27FC236}">
                <a16:creationId xmlns:a16="http://schemas.microsoft.com/office/drawing/2014/main" id="{1D4D5EDD-DBD6-45C4-9BD1-158539B406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03009" y="2325254"/>
            <a:ext cx="1972970" cy="315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027393-8C56-4C75-A127-9E29B39E3C43}"/>
              </a:ext>
            </a:extLst>
          </p:cNvPr>
          <p:cNvSpPr txBox="1"/>
          <p:nvPr/>
        </p:nvSpPr>
        <p:spPr>
          <a:xfrm>
            <a:off x="8275979" y="1831827"/>
            <a:ext cx="3770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Something is scalable if it is </a:t>
            </a:r>
            <a:r>
              <a:rPr lang="en-GB" sz="2400" b="1" i="1" dirty="0"/>
              <a:t>easy/possible</a:t>
            </a:r>
            <a:r>
              <a:rPr lang="en-GB" sz="2400" dirty="0"/>
              <a:t> to expand it.</a:t>
            </a:r>
          </a:p>
        </p:txBody>
      </p:sp>
      <p:pic>
        <p:nvPicPr>
          <p:cNvPr id="4106" name="Picture 10" descr="lego wall - Youth Journalism International">
            <a:extLst>
              <a:ext uri="{FF2B5EF4-FFF2-40B4-BE49-F238E27FC236}">
                <a16:creationId xmlns:a16="http://schemas.microsoft.com/office/drawing/2014/main" id="{25104D81-6150-4207-9838-82517DCB2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11089" y="2813272"/>
            <a:ext cx="2480675" cy="139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B79753-09B0-489F-8477-A8B08246EFD4}"/>
              </a:ext>
            </a:extLst>
          </p:cNvPr>
          <p:cNvSpPr txBox="1"/>
          <p:nvPr/>
        </p:nvSpPr>
        <p:spPr>
          <a:xfrm>
            <a:off x="2316003" y="185658"/>
            <a:ext cx="690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Two key concepts </a:t>
            </a:r>
          </a:p>
        </p:txBody>
      </p:sp>
      <p:pic>
        <p:nvPicPr>
          <p:cNvPr id="4108" name="Picture 12" descr="Blood Vessel Illustration - Twinkl">
            <a:extLst>
              <a:ext uri="{FF2B5EF4-FFF2-40B4-BE49-F238E27FC236}">
                <a16:creationId xmlns:a16="http://schemas.microsoft.com/office/drawing/2014/main" id="{B166E8D8-7FA7-449E-A543-ED7C37179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59" y="4087169"/>
            <a:ext cx="4232418" cy="211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B1D606-E111-44AA-BA91-66E116A5F37B}"/>
              </a:ext>
            </a:extLst>
          </p:cNvPr>
          <p:cNvSpPr txBox="1"/>
          <p:nvPr/>
        </p:nvSpPr>
        <p:spPr>
          <a:xfrm>
            <a:off x="1249202" y="5831840"/>
            <a:ext cx="138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Artery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042F44-7CBA-4836-A0E5-496CF40A8CF0}"/>
              </a:ext>
            </a:extLst>
          </p:cNvPr>
          <p:cNvSpPr txBox="1"/>
          <p:nvPr/>
        </p:nvSpPr>
        <p:spPr>
          <a:xfrm>
            <a:off x="8878726" y="4350000"/>
            <a:ext cx="3207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Modular units can be added on </a:t>
            </a:r>
          </a:p>
          <a:p>
            <a:endParaRPr lang="en-GB" dirty="0"/>
          </a:p>
          <a:p>
            <a:r>
              <a:rPr lang="en-GB" dirty="0"/>
              <a:t>(contrast this with SYSTEM = human brain)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81FEEA-4981-4C60-BF88-2A55FBFC5E1B}"/>
              </a:ext>
            </a:extLst>
          </p:cNvPr>
          <p:cNvSpPr txBox="1"/>
          <p:nvPr/>
        </p:nvSpPr>
        <p:spPr>
          <a:xfrm>
            <a:off x="6672353" y="6021094"/>
            <a:ext cx="3207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Potentially </a:t>
            </a:r>
            <a:r>
              <a:rPr lang="en-GB" i="1" dirty="0"/>
              <a:t>both</a:t>
            </a:r>
            <a:r>
              <a:rPr lang="en-GB" dirty="0"/>
              <a:t> scalable and elastic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E15D076-A814-4A45-ADA4-AA5FDCFE5B38}"/>
              </a:ext>
            </a:extLst>
          </p:cNvPr>
          <p:cNvCxnSpPr>
            <a:cxnSpLocks/>
          </p:cNvCxnSpPr>
          <p:nvPr/>
        </p:nvCxnSpPr>
        <p:spPr>
          <a:xfrm flipV="1">
            <a:off x="7178040" y="5239265"/>
            <a:ext cx="0" cy="735233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1817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630"/>
    </mc:Choice>
    <mc:Fallback xmlns="">
      <p:transition spd="slow" advTm="996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8D5C73-3BC5-44E9-ACD5-51EC2A2855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5990" y="377190"/>
            <a:ext cx="5097780" cy="545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487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D5507-B710-45CF-A9D3-36A55A2E6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443865"/>
            <a:ext cx="11079480" cy="2319655"/>
          </a:xfrm>
        </p:spPr>
        <p:txBody>
          <a:bodyPr/>
          <a:lstStyle/>
          <a:p>
            <a:r>
              <a:rPr lang="en-GB" dirty="0"/>
              <a:t>England make it to the final, playing Italy on Sunday </a:t>
            </a:r>
            <a:r>
              <a:rPr lang="en-GB" b="1" dirty="0"/>
              <a:t>11</a:t>
            </a:r>
            <a:r>
              <a:rPr lang="en-GB" b="1" baseline="30000" dirty="0"/>
              <a:t>th</a:t>
            </a:r>
            <a:r>
              <a:rPr lang="en-GB" b="1" dirty="0"/>
              <a:t> July 2020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ITV host </a:t>
            </a:r>
            <a:r>
              <a:rPr lang="en-GB" dirty="0">
                <a:hlinkClick r:id="rId2"/>
              </a:rPr>
              <a:t>the game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124" name="Picture 4" descr="Review: Is Hotels.com Rewards better than hotel loyalty schemes?">
            <a:extLst>
              <a:ext uri="{FF2B5EF4-FFF2-40B4-BE49-F238E27FC236}">
                <a16:creationId xmlns:a16="http://schemas.microsoft.com/office/drawing/2014/main" id="{C10A1AE9-1A15-4720-9F0B-EE6748F4E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900" y="2763520"/>
            <a:ext cx="6191250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352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905"/>
    </mc:Choice>
    <mc:Fallback xmlns="">
      <p:transition spd="slow" advTm="3890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2A4CCD-4367-4ADC-B07A-84E2592D38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6480" y="192125"/>
            <a:ext cx="7223271" cy="59953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610CD-190A-4F55-9A7F-7671957530B0}"/>
              </a:ext>
            </a:extLst>
          </p:cNvPr>
          <p:cNvSpPr txBox="1"/>
          <p:nvPr/>
        </p:nvSpPr>
        <p:spPr>
          <a:xfrm>
            <a:off x="314960" y="6358098"/>
            <a:ext cx="1021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hlinkClick r:id="rId3"/>
              </a:rPr>
              <a:t>https://diginomica.com/hotels-com-goes-all-in-on-aws-to-power-decisions-with-machine-learning</a:t>
            </a:r>
            <a:r>
              <a:rPr lang="en-GB" sz="1400" dirty="0"/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1B168EF-CFD0-4522-B29C-4292CD06BF6A}"/>
                  </a:ext>
                </a:extLst>
              </p14:cNvPr>
              <p14:cNvContentPartPr/>
              <p14:nvPr/>
            </p14:nvContentPartPr>
            <p14:xfrm>
              <a:off x="4102200" y="4552920"/>
              <a:ext cx="3035520" cy="45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1B168EF-CFD0-4522-B29C-4292CD06BF6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86360" y="4489560"/>
                <a:ext cx="306684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B6C79B7-68D0-4075-88CB-F6487003A1E7}"/>
                  </a:ext>
                </a:extLst>
              </p14:cNvPr>
              <p14:cNvContentPartPr/>
              <p14:nvPr/>
            </p14:nvContentPartPr>
            <p14:xfrm>
              <a:off x="4959360" y="3213000"/>
              <a:ext cx="394200" cy="6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B6C79B7-68D0-4075-88CB-F6487003A1E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43520" y="3149640"/>
                <a:ext cx="42552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2151916-AB8D-4557-95F8-2C0320713762}"/>
                  </a:ext>
                </a:extLst>
              </p14:cNvPr>
              <p14:cNvContentPartPr/>
              <p14:nvPr/>
            </p14:nvContentPartPr>
            <p14:xfrm>
              <a:off x="4756320" y="3390840"/>
              <a:ext cx="451080" cy="12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2151916-AB8D-4557-95F8-2C032071376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40480" y="3327480"/>
                <a:ext cx="48240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29E6B08-AF85-48DB-9ADD-04A96E9458AA}"/>
                  </a:ext>
                </a:extLst>
              </p14:cNvPr>
              <p14:cNvContentPartPr/>
              <p14:nvPr/>
            </p14:nvContentPartPr>
            <p14:xfrm>
              <a:off x="4210200" y="3454560"/>
              <a:ext cx="756000" cy="1136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29E6B08-AF85-48DB-9ADD-04A96E9458A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94360" y="3391200"/>
                <a:ext cx="787320" cy="126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9276708-99D6-41A0-91B4-08FDF6E76D58}"/>
                  </a:ext>
                </a:extLst>
              </p14:cNvPr>
              <p14:cNvContentPartPr/>
              <p14:nvPr/>
            </p14:nvContentPartPr>
            <p14:xfrm>
              <a:off x="6464160" y="4832280"/>
              <a:ext cx="77508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9276708-99D6-41A0-91B4-08FDF6E76D5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448320" y="4768920"/>
                <a:ext cx="8064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8E9A6CD-B462-4097-9093-C9A6ACBAF47C}"/>
                  </a:ext>
                </a:extLst>
              </p14:cNvPr>
              <p14:cNvContentPartPr/>
              <p14:nvPr/>
            </p14:nvContentPartPr>
            <p14:xfrm>
              <a:off x="4133880" y="5060880"/>
              <a:ext cx="1232280" cy="194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8E9A6CD-B462-4097-9093-C9A6ACBAF47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118040" y="4997520"/>
                <a:ext cx="1263600" cy="14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420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45"/>
    </mc:Choice>
    <mc:Fallback xmlns="">
      <p:transition spd="slow" advTm="2084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FD277-DA64-4380-8EB4-543339E03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4345"/>
            <a:ext cx="10515600" cy="2075815"/>
          </a:xfrm>
        </p:spPr>
        <p:txBody>
          <a:bodyPr/>
          <a:lstStyle/>
          <a:p>
            <a:r>
              <a:rPr lang="en-GB" dirty="0"/>
              <a:t>When the advertisement airs, the website experiences a spike in traffic.</a:t>
            </a:r>
          </a:p>
          <a:p>
            <a:endParaRPr lang="en-GB" dirty="0"/>
          </a:p>
          <a:p>
            <a:r>
              <a:rPr lang="en-GB" dirty="0"/>
              <a:t>Suppose Hotels.com are using </a:t>
            </a:r>
            <a:r>
              <a:rPr lang="en-GB" b="1" i="1" dirty="0">
                <a:solidFill>
                  <a:srgbClr val="002060"/>
                </a:solidFill>
              </a:rPr>
              <a:t>EC2 Auto Scaling</a:t>
            </a:r>
            <a:r>
              <a:rPr lang="en-GB" dirty="0"/>
              <a:t>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49AE2E5-DCDC-44A1-BB80-7FF66664C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9550" y="3615055"/>
            <a:ext cx="2686050" cy="161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41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22"/>
    </mc:Choice>
    <mc:Fallback xmlns="">
      <p:transition spd="slow" advTm="3482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C2F79C74-C417-4BC2-BADF-51A2B2DD2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230" y="315087"/>
            <a:ext cx="2523490" cy="151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02D173B-7106-4EF0-B029-867B03486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6909" y="298481"/>
            <a:ext cx="2551167" cy="153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35A425E-18CB-4CE2-9FB8-3BF4E8ED6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4430" y="406527"/>
            <a:ext cx="2523490" cy="151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9BC8699-E2DA-406A-8CF8-E0592D77475A}"/>
              </a:ext>
            </a:extLst>
          </p:cNvPr>
          <p:cNvCxnSpPr/>
          <p:nvPr/>
        </p:nvCxnSpPr>
        <p:spPr>
          <a:xfrm>
            <a:off x="1381760" y="5984240"/>
            <a:ext cx="9347200" cy="0"/>
          </a:xfrm>
          <a:prstGeom prst="line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FDD2A6B-6324-4982-A908-04D610FFD2F5}"/>
              </a:ext>
            </a:extLst>
          </p:cNvPr>
          <p:cNvCxnSpPr/>
          <p:nvPr/>
        </p:nvCxnSpPr>
        <p:spPr>
          <a:xfrm>
            <a:off x="1381760" y="5699760"/>
            <a:ext cx="0" cy="5892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Download Red Flag Emoji | Emoji Island">
            <a:extLst>
              <a:ext uri="{FF2B5EF4-FFF2-40B4-BE49-F238E27FC236}">
                <a16:creationId xmlns:a16="http://schemas.microsoft.com/office/drawing/2014/main" id="{4F2140C6-24E3-4272-A00D-BD0685039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2396" y="4867376"/>
            <a:ext cx="1127024" cy="112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4358A27-810B-4E08-B267-D90E3E708906}"/>
              </a:ext>
            </a:extLst>
          </p:cNvPr>
          <p:cNvSpPr txBox="1"/>
          <p:nvPr/>
        </p:nvSpPr>
        <p:spPr>
          <a:xfrm>
            <a:off x="4340232" y="6064251"/>
            <a:ext cx="2855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Advert airs on ITV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131F10F-C781-46AA-9F70-4FD5C6DD867A}"/>
              </a:ext>
            </a:extLst>
          </p:cNvPr>
          <p:cNvSpPr/>
          <p:nvPr/>
        </p:nvSpPr>
        <p:spPr>
          <a:xfrm>
            <a:off x="4483510" y="4603935"/>
            <a:ext cx="4886632" cy="1393742"/>
          </a:xfrm>
          <a:custGeom>
            <a:avLst/>
            <a:gdLst>
              <a:gd name="connsiteX0" fmla="*/ 0 w 4886632"/>
              <a:gd name="connsiteY0" fmla="*/ 1393742 h 1393742"/>
              <a:gd name="connsiteX1" fmla="*/ 855406 w 4886632"/>
              <a:gd name="connsiteY1" fmla="*/ 1285588 h 1393742"/>
              <a:gd name="connsiteX2" fmla="*/ 1297858 w 4886632"/>
              <a:gd name="connsiteY2" fmla="*/ 1010284 h 1393742"/>
              <a:gd name="connsiteX3" fmla="*/ 1799303 w 4886632"/>
              <a:gd name="connsiteY3" fmla="*/ 567833 h 1393742"/>
              <a:gd name="connsiteX4" fmla="*/ 2094271 w 4886632"/>
              <a:gd name="connsiteY4" fmla="*/ 46723 h 1393742"/>
              <a:gd name="connsiteX5" fmla="*/ 2428567 w 4886632"/>
              <a:gd name="connsiteY5" fmla="*/ 76220 h 1393742"/>
              <a:gd name="connsiteX6" fmla="*/ 2654709 w 4886632"/>
              <a:gd name="connsiteY6" fmla="*/ 499007 h 1393742"/>
              <a:gd name="connsiteX7" fmla="*/ 2910348 w 4886632"/>
              <a:gd name="connsiteY7" fmla="*/ 833304 h 1393742"/>
              <a:gd name="connsiteX8" fmla="*/ 3549445 w 4886632"/>
              <a:gd name="connsiteY8" fmla="*/ 1197097 h 1393742"/>
              <a:gd name="connsiteX9" fmla="*/ 4886632 w 4886632"/>
              <a:gd name="connsiteY9" fmla="*/ 1364246 h 139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86632" h="1393742">
                <a:moveTo>
                  <a:pt x="0" y="1393742"/>
                </a:moveTo>
                <a:cubicBezTo>
                  <a:pt x="319548" y="1371620"/>
                  <a:pt x="639096" y="1349498"/>
                  <a:pt x="855406" y="1285588"/>
                </a:cubicBezTo>
                <a:cubicBezTo>
                  <a:pt x="1071716" y="1221678"/>
                  <a:pt x="1140542" y="1129910"/>
                  <a:pt x="1297858" y="1010284"/>
                </a:cubicBezTo>
                <a:cubicBezTo>
                  <a:pt x="1455174" y="890658"/>
                  <a:pt x="1666568" y="728426"/>
                  <a:pt x="1799303" y="567833"/>
                </a:cubicBezTo>
                <a:cubicBezTo>
                  <a:pt x="1932039" y="407239"/>
                  <a:pt x="1989394" y="128658"/>
                  <a:pt x="2094271" y="46723"/>
                </a:cubicBezTo>
                <a:cubicBezTo>
                  <a:pt x="2199148" y="-35213"/>
                  <a:pt x="2335161" y="839"/>
                  <a:pt x="2428567" y="76220"/>
                </a:cubicBezTo>
                <a:cubicBezTo>
                  <a:pt x="2521973" y="151601"/>
                  <a:pt x="2574412" y="372826"/>
                  <a:pt x="2654709" y="499007"/>
                </a:cubicBezTo>
                <a:cubicBezTo>
                  <a:pt x="2735006" y="625188"/>
                  <a:pt x="2761225" y="716956"/>
                  <a:pt x="2910348" y="833304"/>
                </a:cubicBezTo>
                <a:cubicBezTo>
                  <a:pt x="3059471" y="949652"/>
                  <a:pt x="3220064" y="1108607"/>
                  <a:pt x="3549445" y="1197097"/>
                </a:cubicBezTo>
                <a:cubicBezTo>
                  <a:pt x="3878826" y="1285587"/>
                  <a:pt x="4776839" y="1457652"/>
                  <a:pt x="4886632" y="136424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963ACD7-31D3-47E2-A238-955DEBBEBB78}"/>
              </a:ext>
            </a:extLst>
          </p:cNvPr>
          <p:cNvCxnSpPr/>
          <p:nvPr/>
        </p:nvCxnSpPr>
        <p:spPr>
          <a:xfrm flipV="1">
            <a:off x="1376154" y="4872456"/>
            <a:ext cx="0" cy="1116864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6107CD4-FA88-45BE-952D-BD624DC1A5EC}"/>
              </a:ext>
            </a:extLst>
          </p:cNvPr>
          <p:cNvSpPr txBox="1"/>
          <p:nvPr/>
        </p:nvSpPr>
        <p:spPr>
          <a:xfrm>
            <a:off x="568325" y="5300806"/>
            <a:ext cx="104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Traffic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5AC977-554E-477F-9548-6E3036ABF148}"/>
              </a:ext>
            </a:extLst>
          </p:cNvPr>
          <p:cNvSpPr txBox="1"/>
          <p:nvPr/>
        </p:nvSpPr>
        <p:spPr>
          <a:xfrm>
            <a:off x="10901544" y="5799574"/>
            <a:ext cx="104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Time</a:t>
            </a:r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26F89AFD-E13F-4005-97D8-7F9D0A2EE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5280" y="508699"/>
            <a:ext cx="2523490" cy="151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>
            <a:extLst>
              <a:ext uri="{FF2B5EF4-FFF2-40B4-BE49-F238E27FC236}">
                <a16:creationId xmlns:a16="http://schemas.microsoft.com/office/drawing/2014/main" id="{2B6D5DEA-8B6D-4860-B6CD-6138C1B88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672" y="1909192"/>
            <a:ext cx="2523490" cy="151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extLst>
              <a:ext uri="{FF2B5EF4-FFF2-40B4-BE49-F238E27FC236}">
                <a16:creationId xmlns:a16="http://schemas.microsoft.com/office/drawing/2014/main" id="{DAC84B60-820D-4A51-A813-925827AAA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033" y="1877047"/>
            <a:ext cx="2523490" cy="151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26A87F95-AD54-4FC8-B4FD-AFE72266E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7132" y="1948287"/>
            <a:ext cx="2523490" cy="151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>
            <a:extLst>
              <a:ext uri="{FF2B5EF4-FFF2-40B4-BE49-F238E27FC236}">
                <a16:creationId xmlns:a16="http://schemas.microsoft.com/office/drawing/2014/main" id="{CA9A4675-3EA7-4AF6-B678-20D9E5973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00184" y="2000632"/>
            <a:ext cx="2523490" cy="151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8290DB1A-67EC-4565-A66C-DADC32D49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10" y="3359528"/>
            <a:ext cx="2523490" cy="151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>
            <a:extLst>
              <a:ext uri="{FF2B5EF4-FFF2-40B4-BE49-F238E27FC236}">
                <a16:creationId xmlns:a16="http://schemas.microsoft.com/office/drawing/2014/main" id="{D670C8BD-87E0-4E6C-98C6-B1C9F13A4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471" y="3327383"/>
            <a:ext cx="2523490" cy="151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4A32BB1B-7F51-4A90-813B-707B54281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7570" y="3398623"/>
            <a:ext cx="2523490" cy="151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>
            <a:extLst>
              <a:ext uri="{FF2B5EF4-FFF2-40B4-BE49-F238E27FC236}">
                <a16:creationId xmlns:a16="http://schemas.microsoft.com/office/drawing/2014/main" id="{56A6D6FF-70A9-40E7-ADA5-77891AE3F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0622" y="3450968"/>
            <a:ext cx="2523490" cy="151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690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111"/>
    </mc:Choice>
    <mc:Fallback xmlns="">
      <p:transition spd="slow" advTm="57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7.40741E-7 L 0.76667 -0.00138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33" y="-57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9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10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10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45" presetClass="exit" presetSubtype="0" fill="hold" nodeType="withEffect">
                                  <p:stCondLst>
                                    <p:cond delay="10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5" presetClass="exit" presetSubtype="0" fill="hold" nodeType="withEffect">
                                  <p:stCondLst>
                                    <p:cond delay="10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45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45" presetClass="exit" presetSubtype="0" fill="hold" nodeType="withEffect">
                                  <p:stCondLst>
                                    <p:cond delay="1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3" presetID="45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45" presetClass="exit" presetSubtype="0" fill="hold" nodeType="withEffect">
                                  <p:stCondLst>
                                    <p:cond delay="1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3" presetID="45" presetClass="exit" presetSubtype="0" fill="hold" nodeType="withEffect">
                                  <p:stCondLst>
                                    <p:cond delay="1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8" presetID="45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3" presetID="45" presetClass="exit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8" presetID="45" presetClass="exit" presetSubtype="0" fill="hold" nodeType="withEffect">
                                  <p:stCondLst>
                                    <p:cond delay="1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146A2-F255-4AF0-9968-7CDADEFA28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151" y="935420"/>
            <a:ext cx="11571697" cy="45509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0CFBBA1-72EA-48E8-8B55-68E7991BCBB4}"/>
                  </a:ext>
                </a:extLst>
              </p14:cNvPr>
              <p14:cNvContentPartPr/>
              <p14:nvPr/>
            </p14:nvContentPartPr>
            <p14:xfrm>
              <a:off x="4044960" y="4260960"/>
              <a:ext cx="1740240" cy="19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0CFBBA1-72EA-48E8-8B55-68E7991BCBB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29120" y="4197600"/>
                <a:ext cx="177156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33C85B9-DDFB-4E27-BC04-80D38F630EC9}"/>
                  </a:ext>
                </a:extLst>
              </p14:cNvPr>
              <p14:cNvContentPartPr/>
              <p14:nvPr/>
            </p14:nvContentPartPr>
            <p14:xfrm>
              <a:off x="6870600" y="4292640"/>
              <a:ext cx="540360" cy="129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33C85B9-DDFB-4E27-BC04-80D38F630EC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54760" y="4229280"/>
                <a:ext cx="57168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EE2FE9E-C2FD-48D8-A6D1-5870870C4F00}"/>
                  </a:ext>
                </a:extLst>
              </p14:cNvPr>
              <p14:cNvContentPartPr/>
              <p14:nvPr/>
            </p14:nvContentPartPr>
            <p14:xfrm>
              <a:off x="3664080" y="4495680"/>
              <a:ext cx="825840" cy="25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EE2FE9E-C2FD-48D8-A6D1-5870870C4F0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48240" y="4432320"/>
                <a:ext cx="85716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DB257E8-9D4B-49F5-9A3D-1756448229C1}"/>
                  </a:ext>
                </a:extLst>
              </p14:cNvPr>
              <p14:cNvContentPartPr/>
              <p14:nvPr/>
            </p14:nvContentPartPr>
            <p14:xfrm>
              <a:off x="6654960" y="4718160"/>
              <a:ext cx="648000" cy="129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DB257E8-9D4B-49F5-9A3D-1756448229C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639120" y="4654800"/>
                <a:ext cx="679320" cy="13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072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452"/>
    </mc:Choice>
    <mc:Fallback xmlns="">
      <p:transition spd="slow" advTm="4645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8E142-9D6B-46D4-B28E-395A8A21F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7323"/>
            <a:ext cx="10515600" cy="786580"/>
          </a:xfrm>
        </p:spPr>
        <p:txBody>
          <a:bodyPr>
            <a:normAutofit/>
          </a:bodyPr>
          <a:lstStyle/>
          <a:p>
            <a:r>
              <a:rPr lang="en-GB" dirty="0"/>
              <a:t>We have looked at ELASTICITY and SCALABILITY.</a:t>
            </a:r>
          </a:p>
        </p:txBody>
      </p:sp>
      <p:pic>
        <p:nvPicPr>
          <p:cNvPr id="4" name="Picture 2" descr="Numerical Simulation of Blood Flow in Flexible Arteries Using  Fluid-Structure Interaction - Rescale Resource Center">
            <a:extLst>
              <a:ext uri="{FF2B5EF4-FFF2-40B4-BE49-F238E27FC236}">
                <a16:creationId xmlns:a16="http://schemas.microsoft.com/office/drawing/2014/main" id="{ABFF2734-DC53-40C0-8473-67CEBA490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2366" y="1603903"/>
            <a:ext cx="2959510" cy="221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lego wall - Youth Journalism International">
            <a:extLst>
              <a:ext uri="{FF2B5EF4-FFF2-40B4-BE49-F238E27FC236}">
                <a16:creationId xmlns:a16="http://schemas.microsoft.com/office/drawing/2014/main" id="{DFE81983-B6B0-4A3E-8472-94ADC59F2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7175" y="1603903"/>
            <a:ext cx="3438833" cy="193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UEFA Doctor Shares Eriksen&amp;#39;s Reaction After Being Revived - Danred Sports">
            <a:extLst>
              <a:ext uri="{FF2B5EF4-FFF2-40B4-BE49-F238E27FC236}">
                <a16:creationId xmlns:a16="http://schemas.microsoft.com/office/drawing/2014/main" id="{CEA6D015-6C65-423B-BCD1-449943F3D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740" y="1504220"/>
            <a:ext cx="3197328" cy="213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A795DA9-E886-40E1-9841-DF83AD8AD136}"/>
              </a:ext>
            </a:extLst>
          </p:cNvPr>
          <p:cNvSpPr txBox="1">
            <a:spLocks/>
          </p:cNvSpPr>
          <p:nvPr/>
        </p:nvSpPr>
        <p:spPr>
          <a:xfrm>
            <a:off x="838200" y="4216824"/>
            <a:ext cx="10515600" cy="24101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Elastic services increase to meet demand, then decrease.</a:t>
            </a:r>
          </a:p>
          <a:p>
            <a:endParaRPr lang="en-GB" dirty="0"/>
          </a:p>
          <a:p>
            <a:r>
              <a:rPr lang="en-GB" b="1" i="1" dirty="0">
                <a:solidFill>
                  <a:srgbClr val="002060"/>
                </a:solidFill>
              </a:rPr>
              <a:t>EC2 Autoscaling </a:t>
            </a:r>
            <a:r>
              <a:rPr lang="en-GB" dirty="0"/>
              <a:t>is one example of a tool. Specifically, “</a:t>
            </a:r>
            <a:r>
              <a:rPr lang="en-GB" b="1" dirty="0">
                <a:solidFill>
                  <a:srgbClr val="002060"/>
                </a:solidFill>
              </a:rPr>
              <a:t>Dynamic scaling </a:t>
            </a:r>
            <a:r>
              <a:rPr lang="en-GB" dirty="0"/>
              <a:t>responds to changing demand”</a:t>
            </a:r>
          </a:p>
          <a:p>
            <a:endParaRPr lang="en-GB" dirty="0"/>
          </a:p>
          <a:p>
            <a:r>
              <a:rPr lang="en-GB" i="1" dirty="0"/>
              <a:t>Responding</a:t>
            </a:r>
            <a:r>
              <a:rPr lang="en-GB" dirty="0"/>
              <a:t> to changing demand = elasticity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61EC68-E4EB-4A2F-976E-966FB9988580}"/>
              </a:ext>
            </a:extLst>
          </p:cNvPr>
          <p:cNvSpPr txBox="1"/>
          <p:nvPr/>
        </p:nvSpPr>
        <p:spPr>
          <a:xfrm>
            <a:off x="2566220" y="0"/>
            <a:ext cx="7855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To summarise…</a:t>
            </a:r>
          </a:p>
        </p:txBody>
      </p:sp>
    </p:spTree>
    <p:extLst>
      <p:ext uri="{BB962C8B-B14F-4D97-AF65-F5344CB8AC3E}">
        <p14:creationId xmlns:p14="http://schemas.microsoft.com/office/powerpoint/2010/main" val="316009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93"/>
    </mc:Choice>
    <mc:Fallback xmlns="">
      <p:transition spd="slow" advTm="15893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D09F5-FD1F-4A59-8445-73AB5BA9A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25550"/>
          </a:xfrm>
        </p:spPr>
        <p:txBody>
          <a:bodyPr/>
          <a:lstStyle/>
          <a:p>
            <a:pPr algn="ctr"/>
            <a:r>
              <a:rPr lang="en-GB" dirty="0"/>
              <a:t>2 - As a Service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A0E87B-9C43-4B99-858D-EC00F8A30E42}"/>
              </a:ext>
            </a:extLst>
          </p:cNvPr>
          <p:cNvSpPr txBox="1"/>
          <p:nvPr/>
        </p:nvSpPr>
        <p:spPr>
          <a:xfrm>
            <a:off x="1019175" y="1801413"/>
            <a:ext cx="4276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C00000"/>
                </a:solidFill>
              </a:rPr>
              <a:t>X</a:t>
            </a:r>
            <a:r>
              <a:rPr lang="en-GB" sz="5400" dirty="0"/>
              <a:t> as a service</a:t>
            </a:r>
          </a:p>
        </p:txBody>
      </p:sp>
      <p:pic>
        <p:nvPicPr>
          <p:cNvPr id="1028" name="Picture 4" descr="Asda - Home | Facebook">
            <a:extLst>
              <a:ext uri="{FF2B5EF4-FFF2-40B4-BE49-F238E27FC236}">
                <a16:creationId xmlns:a16="http://schemas.microsoft.com/office/drawing/2014/main" id="{9D68E2BF-E1CD-4F94-91C3-461AC290C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5298" y="3826072"/>
            <a:ext cx="1317428" cy="131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imto Fizzy Bottles 12x500ml - Henry Colbeck">
            <a:extLst>
              <a:ext uri="{FF2B5EF4-FFF2-40B4-BE49-F238E27FC236}">
                <a16:creationId xmlns:a16="http://schemas.microsoft.com/office/drawing/2014/main" id="{65044400-CB3E-4DA5-A688-224D538A8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9432" y="3429000"/>
            <a:ext cx="1945481" cy="194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CBAFCA-CE88-48EB-B40A-B30B235BD940}"/>
              </a:ext>
            </a:extLst>
          </p:cNvPr>
          <p:cNvSpPr txBox="1"/>
          <p:nvPr/>
        </p:nvSpPr>
        <p:spPr>
          <a:xfrm>
            <a:off x="5779892" y="1934110"/>
            <a:ext cx="574535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We are going to look at three cases (three examples of X)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Think of the three cases as steps on a gradient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At one extreme, the customer who purchases the service is fairly self-reliant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At the other extreme, the customer who purchases the service is highly dependent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268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805"/>
    </mc:Choice>
    <mc:Fallback xmlns="">
      <p:transition spd="slow" advTm="598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sda - Home | Facebook">
            <a:extLst>
              <a:ext uri="{FF2B5EF4-FFF2-40B4-BE49-F238E27FC236}">
                <a16:creationId xmlns:a16="http://schemas.microsoft.com/office/drawing/2014/main" id="{EE7896E2-C79B-4B08-9C03-3E5C55064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857" y="1151386"/>
            <a:ext cx="838792" cy="83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Vimto Fizzy Bottles 12x500ml - Henry Colbeck">
            <a:extLst>
              <a:ext uri="{FF2B5EF4-FFF2-40B4-BE49-F238E27FC236}">
                <a16:creationId xmlns:a16="http://schemas.microsoft.com/office/drawing/2014/main" id="{01379B0C-9F9A-43F2-9012-7D0752CAC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4483" y="875351"/>
            <a:ext cx="1439465" cy="143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5A2189-1A94-4DF5-A92A-A694DBB31238}"/>
              </a:ext>
            </a:extLst>
          </p:cNvPr>
          <p:cNvSpPr txBox="1"/>
          <p:nvPr/>
        </p:nvSpPr>
        <p:spPr>
          <a:xfrm>
            <a:off x="138283" y="2151229"/>
            <a:ext cx="275756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002060"/>
                </a:solidFill>
              </a:rPr>
              <a:t>ASDA</a:t>
            </a:r>
            <a:r>
              <a:rPr lang="en-GB" sz="2400" dirty="0"/>
              <a:t> </a:t>
            </a:r>
          </a:p>
          <a:p>
            <a:r>
              <a:rPr lang="en-GB" sz="2400" dirty="0"/>
              <a:t>Vimto?</a:t>
            </a:r>
          </a:p>
          <a:p>
            <a:endParaRPr lang="en-GB" sz="3600" b="1" i="1" dirty="0">
              <a:solidFill>
                <a:srgbClr val="00B050"/>
              </a:solidFill>
            </a:endParaRPr>
          </a:p>
          <a:p>
            <a:r>
              <a:rPr lang="en-GB" sz="3600" b="1" i="1" dirty="0">
                <a:solidFill>
                  <a:srgbClr val="00B050"/>
                </a:solidFill>
              </a:rPr>
              <a:t>N</a:t>
            </a:r>
            <a:r>
              <a:rPr lang="en-GB" sz="2400" dirty="0">
                <a:solidFill>
                  <a:srgbClr val="00B050"/>
                </a:solidFill>
              </a:rPr>
              <a:t>utritious</a:t>
            </a:r>
            <a:r>
              <a:rPr lang="en-GB" sz="4000" dirty="0">
                <a:solidFill>
                  <a:srgbClr val="00B050"/>
                </a:solidFill>
              </a:rPr>
              <a:t>?! </a:t>
            </a:r>
          </a:p>
          <a:p>
            <a:r>
              <a:rPr lang="en-GB" sz="3600" i="1" dirty="0">
                <a:solidFill>
                  <a:srgbClr val="002060"/>
                </a:solidFill>
              </a:rPr>
              <a:t>S</a:t>
            </a:r>
            <a:r>
              <a:rPr lang="en-GB" sz="2400" dirty="0"/>
              <a:t>uch </a:t>
            </a:r>
            <a:r>
              <a:rPr lang="en-GB" sz="3600" i="1" dirty="0">
                <a:solidFill>
                  <a:srgbClr val="002060"/>
                </a:solidFill>
              </a:rPr>
              <a:t>S</a:t>
            </a:r>
            <a:r>
              <a:rPr lang="en-GB" sz="2400" dirty="0">
                <a:solidFill>
                  <a:schemeClr val="bg1">
                    <a:lumMod val="65000"/>
                  </a:schemeClr>
                </a:solidFill>
              </a:rPr>
              <a:t>****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265077-FE15-4DCE-B62B-FC09DCE4E2CD}"/>
              </a:ext>
            </a:extLst>
          </p:cNvPr>
          <p:cNvSpPr/>
          <p:nvPr/>
        </p:nvSpPr>
        <p:spPr>
          <a:xfrm>
            <a:off x="5719194" y="127233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16729E-BB3A-4B39-95A6-E6823C9EF2A6}"/>
              </a:ext>
            </a:extLst>
          </p:cNvPr>
          <p:cNvSpPr/>
          <p:nvPr/>
        </p:nvSpPr>
        <p:spPr>
          <a:xfrm>
            <a:off x="5760956" y="647452"/>
            <a:ext cx="502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A227EA-E1EA-471D-B01B-9E8771600220}"/>
              </a:ext>
            </a:extLst>
          </p:cNvPr>
          <p:cNvSpPr/>
          <p:nvPr/>
        </p:nvSpPr>
        <p:spPr>
          <a:xfrm>
            <a:off x="5693546" y="1239308"/>
            <a:ext cx="611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11852B-2609-4606-8ED5-23F7FC387829}"/>
              </a:ext>
            </a:extLst>
          </p:cNvPr>
          <p:cNvSpPr/>
          <p:nvPr/>
        </p:nvSpPr>
        <p:spPr>
          <a:xfrm>
            <a:off x="5661486" y="1898918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5F5017-2CD4-44A8-973F-B5D33D6D302A}"/>
              </a:ext>
            </a:extLst>
          </p:cNvPr>
          <p:cNvSpPr txBox="1"/>
          <p:nvPr/>
        </p:nvSpPr>
        <p:spPr>
          <a:xfrm>
            <a:off x="6605679" y="462022"/>
            <a:ext cx="4721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Application code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7BED12-711D-4DDD-AFB7-5975BFDA8785}"/>
              </a:ext>
            </a:extLst>
          </p:cNvPr>
          <p:cNvSpPr txBox="1"/>
          <p:nvPr/>
        </p:nvSpPr>
        <p:spPr>
          <a:xfrm>
            <a:off x="6605676" y="873784"/>
            <a:ext cx="4721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Security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DC0E9F-9E97-44BE-A34F-0A5FAE7172D5}"/>
              </a:ext>
            </a:extLst>
          </p:cNvPr>
          <p:cNvSpPr txBox="1"/>
          <p:nvPr/>
        </p:nvSpPr>
        <p:spPr>
          <a:xfrm>
            <a:off x="6561415" y="1330572"/>
            <a:ext cx="4721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Database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DEB0ED-9376-4FCC-AE16-57BD65C9E251}"/>
              </a:ext>
            </a:extLst>
          </p:cNvPr>
          <p:cNvSpPr txBox="1"/>
          <p:nvPr/>
        </p:nvSpPr>
        <p:spPr>
          <a:xfrm>
            <a:off x="6561414" y="2063686"/>
            <a:ext cx="4721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Operating system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D01C95-5652-470D-94D3-75CDE68BC512}"/>
              </a:ext>
            </a:extLst>
          </p:cNvPr>
          <p:cNvSpPr/>
          <p:nvPr/>
        </p:nvSpPr>
        <p:spPr>
          <a:xfrm>
            <a:off x="5681200" y="2743189"/>
            <a:ext cx="577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E3E887-3B1A-433F-894C-1E7B0A912FDB}"/>
              </a:ext>
            </a:extLst>
          </p:cNvPr>
          <p:cNvSpPr txBox="1"/>
          <p:nvPr/>
        </p:nvSpPr>
        <p:spPr>
          <a:xfrm>
            <a:off x="6443722" y="3028392"/>
            <a:ext cx="2911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Virtualisation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A01ADA-AD8F-4D6F-BDF6-ED579ACDB215}"/>
              </a:ext>
            </a:extLst>
          </p:cNvPr>
          <p:cNvSpPr/>
          <p:nvPr/>
        </p:nvSpPr>
        <p:spPr>
          <a:xfrm>
            <a:off x="5496217" y="3554307"/>
            <a:ext cx="9324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EEB801-9BA6-4039-8787-B6C777369C94}"/>
              </a:ext>
            </a:extLst>
          </p:cNvPr>
          <p:cNvSpPr txBox="1"/>
          <p:nvPr/>
        </p:nvSpPr>
        <p:spPr>
          <a:xfrm>
            <a:off x="6428698" y="3644719"/>
            <a:ext cx="2360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Networking</a:t>
            </a: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11E3B954-7F73-4ABE-AF5F-F9EB076B7159}"/>
              </a:ext>
            </a:extLst>
          </p:cNvPr>
          <p:cNvSpPr/>
          <p:nvPr/>
        </p:nvSpPr>
        <p:spPr>
          <a:xfrm>
            <a:off x="4116414" y="647452"/>
            <a:ext cx="920174" cy="6222042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21041A-C563-4821-A5C1-44B5C1DABB4F}"/>
              </a:ext>
            </a:extLst>
          </p:cNvPr>
          <p:cNvSpPr txBox="1"/>
          <p:nvPr/>
        </p:nvSpPr>
        <p:spPr>
          <a:xfrm>
            <a:off x="3649717" y="917749"/>
            <a:ext cx="1955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Abstract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3A1AADB-A856-4AE0-A77E-913A8303A829}"/>
              </a:ext>
            </a:extLst>
          </p:cNvPr>
          <p:cNvSpPr txBox="1"/>
          <p:nvPr/>
        </p:nvSpPr>
        <p:spPr>
          <a:xfrm>
            <a:off x="3737954" y="5339565"/>
            <a:ext cx="1955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Physical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931B1C-99EB-4F14-813A-0603E40C70FF}"/>
              </a:ext>
            </a:extLst>
          </p:cNvPr>
          <p:cNvSpPr/>
          <p:nvPr/>
        </p:nvSpPr>
        <p:spPr>
          <a:xfrm>
            <a:off x="5478241" y="4114394"/>
            <a:ext cx="9201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i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48955B9-2305-416D-B92B-E9149DB6E4AA}"/>
              </a:ext>
            </a:extLst>
          </p:cNvPr>
          <p:cNvSpPr/>
          <p:nvPr/>
        </p:nvSpPr>
        <p:spPr>
          <a:xfrm>
            <a:off x="5431425" y="4659661"/>
            <a:ext cx="9201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i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D06DA06-BFEB-4CCA-A606-46889B410ADF}"/>
              </a:ext>
            </a:extLst>
          </p:cNvPr>
          <p:cNvSpPr txBox="1"/>
          <p:nvPr/>
        </p:nvSpPr>
        <p:spPr>
          <a:xfrm>
            <a:off x="6380440" y="4194236"/>
            <a:ext cx="4721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Storage </a:t>
            </a:r>
            <a:r>
              <a:rPr lang="en-GB" sz="4000" dirty="0">
                <a:solidFill>
                  <a:schemeClr val="bg1">
                    <a:lumMod val="75000"/>
                  </a:schemeClr>
                </a:solidFill>
              </a:rPr>
              <a:t>hardware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0188A0F-E2FC-4ED6-9FE2-A4F2944A8468}"/>
              </a:ext>
            </a:extLst>
          </p:cNvPr>
          <p:cNvSpPr txBox="1"/>
          <p:nvPr/>
        </p:nvSpPr>
        <p:spPr>
          <a:xfrm>
            <a:off x="6380439" y="4797096"/>
            <a:ext cx="3593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Server </a:t>
            </a:r>
            <a:r>
              <a:rPr lang="en-GB" sz="4000" dirty="0">
                <a:solidFill>
                  <a:schemeClr val="bg1">
                    <a:lumMod val="75000"/>
                  </a:schemeClr>
                </a:solidFill>
              </a:rPr>
              <a:t>hardware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120ED5E-ABF6-42DA-A4CC-A163D4A134FC}"/>
              </a:ext>
            </a:extLst>
          </p:cNvPr>
          <p:cNvSpPr/>
          <p:nvPr/>
        </p:nvSpPr>
        <p:spPr>
          <a:xfrm>
            <a:off x="5760956" y="4381462"/>
            <a:ext cx="4416714" cy="107017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4" name="Picture 6" descr="Rocky Ground Images, Stock Photos &amp;amp; Vectors | Shutterstock">
            <a:extLst>
              <a:ext uri="{FF2B5EF4-FFF2-40B4-BE49-F238E27FC236}">
                <a16:creationId xmlns:a16="http://schemas.microsoft.com/office/drawing/2014/main" id="{081CF57B-77D6-485B-A0F5-BA9A7B0B5D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25842" y="5098937"/>
            <a:ext cx="6446220" cy="177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5721ABA-B349-4A97-9866-F52DA84E0899}"/>
              </a:ext>
            </a:extLst>
          </p:cNvPr>
          <p:cNvSpPr txBox="1"/>
          <p:nvPr/>
        </p:nvSpPr>
        <p:spPr>
          <a:xfrm>
            <a:off x="265736" y="169331"/>
            <a:ext cx="4310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 dirty="0"/>
              <a:t>The Eight Layers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095420C-100E-4899-85F5-D1FFACA5521C}"/>
              </a:ext>
            </a:extLst>
          </p:cNvPr>
          <p:cNvSpPr/>
          <p:nvPr/>
        </p:nvSpPr>
        <p:spPr>
          <a:xfrm>
            <a:off x="5605308" y="353962"/>
            <a:ext cx="4926058" cy="2328014"/>
          </a:xfrm>
          <a:prstGeom prst="rect">
            <a:avLst/>
          </a:prstGeom>
          <a:noFill/>
          <a:ln w="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7759A5D-0DFE-4068-945F-2E37B0BAD97D}"/>
              </a:ext>
            </a:extLst>
          </p:cNvPr>
          <p:cNvSpPr/>
          <p:nvPr/>
        </p:nvSpPr>
        <p:spPr>
          <a:xfrm>
            <a:off x="5605308" y="3024404"/>
            <a:ext cx="4837101" cy="2517647"/>
          </a:xfrm>
          <a:prstGeom prst="rect">
            <a:avLst/>
          </a:prstGeom>
          <a:noFill/>
          <a:ln w="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124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536"/>
    </mc:Choice>
    <mc:Fallback xmlns="">
      <p:transition spd="slow" advTm="84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 animBg="1"/>
      <p:bldP spid="33" grpId="0" animBg="1"/>
      <p:bldP spid="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F035B-5873-49D5-8364-46249267A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8731" y="132846"/>
            <a:ext cx="4298731" cy="1325563"/>
          </a:xfrm>
        </p:spPr>
        <p:txBody>
          <a:bodyPr/>
          <a:lstStyle/>
          <a:p>
            <a:r>
              <a:rPr lang="en-GB" u="sng" dirty="0"/>
              <a:t>The Eight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89403-CEF4-4D4D-82C6-74FD9D9CD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8731" y="1150130"/>
            <a:ext cx="3534103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Application code</a:t>
            </a: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Security</a:t>
            </a: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Database</a:t>
            </a: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OS</a:t>
            </a:r>
          </a:p>
          <a:p>
            <a:pPr marL="0" indent="0">
              <a:buNone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Virtualisation</a:t>
            </a: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Networking</a:t>
            </a: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Storage hardware</a:t>
            </a: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Server hardware</a:t>
            </a:r>
          </a:p>
        </p:txBody>
      </p:sp>
      <p:pic>
        <p:nvPicPr>
          <p:cNvPr id="3074" name="Picture 2" descr="Man Figure Images, Stock Photos &amp;amp; Vectors | Shutterstock">
            <a:extLst>
              <a:ext uri="{FF2B5EF4-FFF2-40B4-BE49-F238E27FC236}">
                <a16:creationId xmlns:a16="http://schemas.microsoft.com/office/drawing/2014/main" id="{E5B34AFB-38E2-4DD0-B7FD-2144295461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2575" y="821580"/>
            <a:ext cx="1093075" cy="192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FD6D83-7137-4A40-8DC0-81AA13196599}"/>
              </a:ext>
            </a:extLst>
          </p:cNvPr>
          <p:cNvSpPr txBox="1"/>
          <p:nvPr/>
        </p:nvSpPr>
        <p:spPr>
          <a:xfrm>
            <a:off x="1425466" y="948637"/>
            <a:ext cx="24909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>
                <a:solidFill>
                  <a:srgbClr val="002060"/>
                </a:solidFill>
              </a:rPr>
              <a:t>I</a:t>
            </a:r>
            <a:r>
              <a:rPr lang="en-GB" sz="3200" dirty="0">
                <a:solidFill>
                  <a:srgbClr val="002060"/>
                </a:solidFill>
              </a:rPr>
              <a:t>ndependent </a:t>
            </a:r>
            <a:r>
              <a:rPr lang="en-GB" sz="3200" u="sng" dirty="0">
                <a:solidFill>
                  <a:srgbClr val="002060"/>
                </a:solidFill>
              </a:rPr>
              <a:t>I</a:t>
            </a:r>
            <a:r>
              <a:rPr lang="en-GB" sz="3200" dirty="0">
                <a:solidFill>
                  <a:srgbClr val="002060"/>
                </a:solidFill>
              </a:rPr>
              <a:t>an</a:t>
            </a:r>
          </a:p>
          <a:p>
            <a:r>
              <a:rPr lang="en-GB" sz="1600" dirty="0">
                <a:solidFill>
                  <a:srgbClr val="002060"/>
                </a:solidFill>
              </a:rPr>
              <a:t>Decides to pay AWS for </a:t>
            </a:r>
            <a:r>
              <a:rPr lang="en-GB" sz="1600" u="sng" dirty="0">
                <a:solidFill>
                  <a:srgbClr val="002060"/>
                </a:solidFill>
              </a:rPr>
              <a:t>I</a:t>
            </a:r>
            <a:r>
              <a:rPr lang="en-GB" sz="1600" dirty="0">
                <a:solidFill>
                  <a:srgbClr val="002060"/>
                </a:solidFill>
              </a:rPr>
              <a:t>nfrastructure as a service</a:t>
            </a:r>
          </a:p>
        </p:txBody>
      </p:sp>
      <p:pic>
        <p:nvPicPr>
          <p:cNvPr id="3076" name="Picture 4" descr="Amazon Web Services - Wikipedia">
            <a:extLst>
              <a:ext uri="{FF2B5EF4-FFF2-40B4-BE49-F238E27FC236}">
                <a16:creationId xmlns:a16="http://schemas.microsoft.com/office/drawing/2014/main" id="{FFE662A4-3029-4690-A77A-A8A72EE35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4275" y="5926644"/>
            <a:ext cx="1327882" cy="79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4D92A47-E1A3-4CE1-B336-485E429A156E}"/>
              </a:ext>
            </a:extLst>
          </p:cNvPr>
          <p:cNvSpPr/>
          <p:nvPr/>
        </p:nvSpPr>
        <p:spPr>
          <a:xfrm>
            <a:off x="4569734" y="5370089"/>
            <a:ext cx="1996965" cy="17762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FDBED4-51B1-499F-8F7F-DE874D86F198}"/>
              </a:ext>
            </a:extLst>
          </p:cNvPr>
          <p:cNvSpPr/>
          <p:nvPr/>
        </p:nvSpPr>
        <p:spPr>
          <a:xfrm>
            <a:off x="4298731" y="3429000"/>
            <a:ext cx="2743200" cy="2059244"/>
          </a:xfrm>
          <a:prstGeom prst="rect">
            <a:avLst/>
          </a:prstGeom>
          <a:noFill/>
          <a:ln w="603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078" name="Picture 6" descr="Woman Silhouette Png - Cat | Transparent PNG Download #646280 - Vippng">
            <a:extLst>
              <a:ext uri="{FF2B5EF4-FFF2-40B4-BE49-F238E27FC236}">
                <a16:creationId xmlns:a16="http://schemas.microsoft.com/office/drawing/2014/main" id="{D569DE97-2437-47CF-912C-A27258244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689" y="4013734"/>
            <a:ext cx="1289488" cy="189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Man Cartoon clipart - Silhouette, Man, Line, transparent clip art">
            <a:extLst>
              <a:ext uri="{FF2B5EF4-FFF2-40B4-BE49-F238E27FC236}">
                <a16:creationId xmlns:a16="http://schemas.microsoft.com/office/drawing/2014/main" id="{481E093A-6DF0-45DA-925F-F92CE9362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13814" y="773286"/>
            <a:ext cx="963612" cy="137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AC39769-A88D-4014-B3CD-9A3912F37A5A}"/>
              </a:ext>
            </a:extLst>
          </p:cNvPr>
          <p:cNvSpPr txBox="1"/>
          <p:nvPr/>
        </p:nvSpPr>
        <p:spPr>
          <a:xfrm>
            <a:off x="1372318" y="4136736"/>
            <a:ext cx="24909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>
                <a:solidFill>
                  <a:srgbClr val="00B050"/>
                </a:solidFill>
              </a:rPr>
              <a:t>P</a:t>
            </a:r>
            <a:r>
              <a:rPr lang="en-GB" sz="3200" dirty="0">
                <a:solidFill>
                  <a:srgbClr val="00B050"/>
                </a:solidFill>
              </a:rPr>
              <a:t>ragmatic </a:t>
            </a:r>
            <a:r>
              <a:rPr lang="en-GB" sz="3200" u="sng" dirty="0">
                <a:solidFill>
                  <a:srgbClr val="00B050"/>
                </a:solidFill>
              </a:rPr>
              <a:t>P</a:t>
            </a:r>
            <a:r>
              <a:rPr lang="en-GB" sz="3200" dirty="0">
                <a:solidFill>
                  <a:srgbClr val="00B050"/>
                </a:solidFill>
              </a:rPr>
              <a:t>atricia</a:t>
            </a:r>
          </a:p>
          <a:p>
            <a:r>
              <a:rPr lang="en-GB" sz="1600" dirty="0">
                <a:solidFill>
                  <a:srgbClr val="00B050"/>
                </a:solidFill>
              </a:rPr>
              <a:t>Decides to pay AWS for </a:t>
            </a:r>
            <a:r>
              <a:rPr lang="en-GB" sz="1600" u="sng" dirty="0">
                <a:solidFill>
                  <a:srgbClr val="00B050"/>
                </a:solidFill>
              </a:rPr>
              <a:t>P</a:t>
            </a:r>
            <a:r>
              <a:rPr lang="en-GB" sz="1600" dirty="0">
                <a:solidFill>
                  <a:srgbClr val="00B050"/>
                </a:solidFill>
              </a:rPr>
              <a:t>latform as a service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9E39FE-F2E4-4A06-AC4D-A4B3C128A9B7}"/>
              </a:ext>
            </a:extLst>
          </p:cNvPr>
          <p:cNvSpPr txBox="1"/>
          <p:nvPr/>
        </p:nvSpPr>
        <p:spPr>
          <a:xfrm>
            <a:off x="8652913" y="2420825"/>
            <a:ext cx="24909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en-GB" sz="3200" dirty="0">
                <a:solidFill>
                  <a:schemeClr val="accent4">
                    <a:lumMod val="75000"/>
                  </a:schemeClr>
                </a:solidFill>
              </a:rPr>
              <a:t>pend-happy </a:t>
            </a:r>
            <a:r>
              <a:rPr lang="en-GB" sz="3200" u="sng" dirty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en-GB" sz="3200" dirty="0">
                <a:solidFill>
                  <a:schemeClr val="accent4">
                    <a:lumMod val="75000"/>
                  </a:schemeClr>
                </a:solidFill>
              </a:rPr>
              <a:t>imon</a:t>
            </a:r>
          </a:p>
          <a:p>
            <a:r>
              <a:rPr lang="en-GB" sz="1600" dirty="0">
                <a:solidFill>
                  <a:schemeClr val="accent4">
                    <a:lumMod val="75000"/>
                  </a:schemeClr>
                </a:solidFill>
              </a:rPr>
              <a:t>Decides to pay AWS for Software as a service</a:t>
            </a: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55E009B6-6267-4002-B718-4971A579AB3F}"/>
              </a:ext>
            </a:extLst>
          </p:cNvPr>
          <p:cNvSpPr/>
          <p:nvPr/>
        </p:nvSpPr>
        <p:spPr>
          <a:xfrm>
            <a:off x="7561591" y="1150130"/>
            <a:ext cx="587595" cy="4351337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03726E-538E-4A99-97FB-20C8238DED3B}"/>
              </a:ext>
            </a:extLst>
          </p:cNvPr>
          <p:cNvSpPr/>
          <p:nvPr/>
        </p:nvSpPr>
        <p:spPr>
          <a:xfrm>
            <a:off x="4021417" y="1659901"/>
            <a:ext cx="3223822" cy="3828344"/>
          </a:xfrm>
          <a:prstGeom prst="rect">
            <a:avLst/>
          </a:prstGeom>
          <a:noFill/>
          <a:ln w="603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C2EF77-FCD8-409A-B569-42A4A1FAA7FD}"/>
              </a:ext>
            </a:extLst>
          </p:cNvPr>
          <p:cNvSpPr/>
          <p:nvPr/>
        </p:nvSpPr>
        <p:spPr>
          <a:xfrm>
            <a:off x="3883929" y="1150129"/>
            <a:ext cx="3677661" cy="4351337"/>
          </a:xfrm>
          <a:prstGeom prst="rect">
            <a:avLst/>
          </a:prstGeom>
          <a:noFill/>
          <a:ln w="603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E2A1283-1620-4B65-80C5-495591F0853F}"/>
              </a:ext>
            </a:extLst>
          </p:cNvPr>
          <p:cNvCxnSpPr>
            <a:cxnSpLocks/>
          </p:cNvCxnSpPr>
          <p:nvPr/>
        </p:nvCxnSpPr>
        <p:spPr>
          <a:xfrm flipV="1">
            <a:off x="562574" y="2534620"/>
            <a:ext cx="309694" cy="5756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1D2CBE4-08A5-438E-82D3-D136A115E27B}"/>
              </a:ext>
            </a:extLst>
          </p:cNvPr>
          <p:cNvSpPr txBox="1"/>
          <p:nvPr/>
        </p:nvSpPr>
        <p:spPr>
          <a:xfrm>
            <a:off x="265433" y="3057365"/>
            <a:ext cx="2398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Competent at dealing with application code </a:t>
            </a:r>
            <a:r>
              <a:rPr lang="en-GB" sz="1400" i="1" dirty="0"/>
              <a:t>themselves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774E207-F262-48ED-B78B-E024FB4ACCB1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1224501" y="349700"/>
            <a:ext cx="359306" cy="4718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5444277-2D61-49B7-B2A1-75C878E1B72D}"/>
              </a:ext>
            </a:extLst>
          </p:cNvPr>
          <p:cNvSpPr txBox="1"/>
          <p:nvPr/>
        </p:nvSpPr>
        <p:spPr>
          <a:xfrm>
            <a:off x="1583807" y="195811"/>
            <a:ext cx="23985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Competent at dealing with OS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8F15B28-25EB-47CF-A7BC-171D53B0F4AF}"/>
              </a:ext>
            </a:extLst>
          </p:cNvPr>
          <p:cNvCxnSpPr>
            <a:cxnSpLocks/>
          </p:cNvCxnSpPr>
          <p:nvPr/>
        </p:nvCxnSpPr>
        <p:spPr>
          <a:xfrm>
            <a:off x="453224" y="3605971"/>
            <a:ext cx="261750" cy="6638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F2EBFE9-FFE2-451A-A94B-649A8A47E859}"/>
              </a:ext>
            </a:extLst>
          </p:cNvPr>
          <p:cNvCxnSpPr>
            <a:cxnSpLocks/>
          </p:cNvCxnSpPr>
          <p:nvPr/>
        </p:nvCxnSpPr>
        <p:spPr>
          <a:xfrm flipH="1" flipV="1">
            <a:off x="3609892" y="1201959"/>
            <a:ext cx="995331" cy="52740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AA2BB78-8BE2-4610-96AF-4261FD60B891}"/>
              </a:ext>
            </a:extLst>
          </p:cNvPr>
          <p:cNvCxnSpPr>
            <a:cxnSpLocks/>
          </p:cNvCxnSpPr>
          <p:nvPr/>
        </p:nvCxnSpPr>
        <p:spPr>
          <a:xfrm flipV="1">
            <a:off x="6548509" y="1201959"/>
            <a:ext cx="1150569" cy="52954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D96D6D6-D6B2-4A31-AD38-26FEDB00BC08}"/>
              </a:ext>
            </a:extLst>
          </p:cNvPr>
          <p:cNvSpPr txBox="1"/>
          <p:nvPr/>
        </p:nvSpPr>
        <p:spPr>
          <a:xfrm>
            <a:off x="6837702" y="5845589"/>
            <a:ext cx="4571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Principle 1: </a:t>
            </a:r>
            <a:r>
              <a:rPr lang="en-GB" dirty="0"/>
              <a:t>AWS </a:t>
            </a:r>
            <a:r>
              <a:rPr lang="en-GB" i="1" dirty="0"/>
              <a:t>necessarily </a:t>
            </a:r>
            <a:r>
              <a:rPr lang="en-GB" dirty="0"/>
              <a:t>provides hardware </a:t>
            </a:r>
            <a:r>
              <a:rPr lang="en-GB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lang="en-GB" dirty="0"/>
              <a:t>You start at the bottom of the stack, not the top.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122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495"/>
    </mc:Choice>
    <mc:Fallback xmlns="">
      <p:transition spd="slow" advTm="1904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3" grpId="0"/>
      <p:bldP spid="14" grpId="0"/>
      <p:bldP spid="15" grpId="0" animBg="1"/>
      <p:bldP spid="16" grpId="0" animBg="1"/>
      <p:bldP spid="17" grpId="0" animBg="1"/>
      <p:bldP spid="12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800F5-45F0-48BB-9B94-010018B7E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885" y="21528"/>
            <a:ext cx="10515600" cy="1002303"/>
          </a:xfrm>
        </p:spPr>
        <p:txBody>
          <a:bodyPr/>
          <a:lstStyle/>
          <a:p>
            <a:r>
              <a:rPr lang="en-GB" dirty="0"/>
              <a:t>The three “as a services” lie on a spectrum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FBB8E341-C062-4DE9-A43D-53E675185E1B}"/>
              </a:ext>
            </a:extLst>
          </p:cNvPr>
          <p:cNvSpPr/>
          <p:nvPr/>
        </p:nvSpPr>
        <p:spPr>
          <a:xfrm rot="5400000">
            <a:off x="5737763" y="-994618"/>
            <a:ext cx="549662" cy="10994769"/>
          </a:xfrm>
          <a:prstGeom prst="triangle">
            <a:avLst>
              <a:gd name="adj" fmla="val 48845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2F7146-8DB2-4D71-A4B1-9B75ACCA5A29}"/>
              </a:ext>
            </a:extLst>
          </p:cNvPr>
          <p:cNvSpPr txBox="1"/>
          <p:nvPr/>
        </p:nvSpPr>
        <p:spPr>
          <a:xfrm>
            <a:off x="10241694" y="455673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rgbClr val="002060"/>
                </a:solidFill>
              </a:rPr>
              <a:t>I</a:t>
            </a:r>
            <a:r>
              <a:rPr lang="en-GB" sz="5400" dirty="0"/>
              <a:t>aaS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CA638D-AC4E-4EF2-94B5-DC763BC031CF}"/>
              </a:ext>
            </a:extLst>
          </p:cNvPr>
          <p:cNvSpPr txBox="1"/>
          <p:nvPr/>
        </p:nvSpPr>
        <p:spPr>
          <a:xfrm>
            <a:off x="4858609" y="4607929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rgbClr val="00B050"/>
                </a:solidFill>
              </a:rPr>
              <a:t>P</a:t>
            </a:r>
            <a:r>
              <a:rPr lang="en-GB" sz="5400" dirty="0"/>
              <a:t>aaS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DF7E47-A53E-4461-8628-8BA0ED08A9F4}"/>
              </a:ext>
            </a:extLst>
          </p:cNvPr>
          <p:cNvSpPr txBox="1"/>
          <p:nvPr/>
        </p:nvSpPr>
        <p:spPr>
          <a:xfrm>
            <a:off x="362809" y="4709529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en-GB" sz="5400" dirty="0"/>
              <a:t>aaS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E77859-E949-4D09-A190-1626EAB9204C}"/>
              </a:ext>
            </a:extLst>
          </p:cNvPr>
          <p:cNvSpPr txBox="1"/>
          <p:nvPr/>
        </p:nvSpPr>
        <p:spPr>
          <a:xfrm>
            <a:off x="515209" y="2550944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Do </a:t>
            </a:r>
            <a:r>
              <a:rPr lang="en-GB" b="1" dirty="0"/>
              <a:t>everything</a:t>
            </a:r>
            <a:r>
              <a:rPr lang="en-GB" dirty="0"/>
              <a:t> for me, AWS! I will pay you for all 8 layers.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2F8C67-1451-41F7-94C3-85D154AEFC51}"/>
              </a:ext>
            </a:extLst>
          </p:cNvPr>
          <p:cNvSpPr txBox="1"/>
          <p:nvPr/>
        </p:nvSpPr>
        <p:spPr>
          <a:xfrm>
            <a:off x="9214709" y="2157126"/>
            <a:ext cx="27033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Provide me the fundamental, physical resources, AWS. I will pay for just these 4 layers.</a:t>
            </a:r>
          </a:p>
          <a:p>
            <a:endParaRPr lang="en-GB" sz="1600" dirty="0"/>
          </a:p>
          <a:p>
            <a:r>
              <a:rPr lang="en-GB" sz="1600" dirty="0"/>
              <a:t>I do not need the 4  more abstract levels, so shall not pay AWS for these 4 levels.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7880AF-08C8-42BE-8433-990D6F094873}"/>
              </a:ext>
            </a:extLst>
          </p:cNvPr>
          <p:cNvSpPr txBox="1"/>
          <p:nvPr/>
        </p:nvSpPr>
        <p:spPr>
          <a:xfrm>
            <a:off x="4799255" y="2226278"/>
            <a:ext cx="24266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I’ll need 7 of the layers, AWS. I will pay for 7 layers.</a:t>
            </a:r>
          </a:p>
          <a:p>
            <a:endParaRPr lang="en-GB" sz="1600" dirty="0"/>
          </a:p>
          <a:p>
            <a:r>
              <a:rPr lang="en-GB" sz="1600" dirty="0"/>
              <a:t>I can deal with the most abstract layer myself, so will not need to pay AWS for this.</a:t>
            </a:r>
          </a:p>
        </p:txBody>
      </p:sp>
    </p:spTree>
    <p:extLst>
      <p:ext uri="{BB962C8B-B14F-4D97-AF65-F5344CB8AC3E}">
        <p14:creationId xmlns:p14="http://schemas.microsoft.com/office/powerpoint/2010/main" val="139296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07"/>
    </mc:Choice>
    <mc:Fallback xmlns="">
      <p:transition spd="slow" advTm="35107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94861F5-F69F-40D2-A8B5-0E32A338D619}"/>
              </a:ext>
            </a:extLst>
          </p:cNvPr>
          <p:cNvSpPr txBox="1"/>
          <p:nvPr/>
        </p:nvSpPr>
        <p:spPr>
          <a:xfrm>
            <a:off x="208547" y="208548"/>
            <a:ext cx="1185511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Three things to remember</a:t>
            </a:r>
          </a:p>
          <a:p>
            <a:endParaRPr lang="en-GB" sz="3600" dirty="0"/>
          </a:p>
          <a:p>
            <a:pPr marL="742950" indent="-742950">
              <a:buAutoNum type="arabicPeriod"/>
            </a:pPr>
            <a:r>
              <a:rPr lang="en-GB" sz="3600" dirty="0"/>
              <a:t>The three models encapsulate one another </a:t>
            </a:r>
            <a:endParaRPr lang="en-GB" sz="2000" dirty="0"/>
          </a:p>
          <a:p>
            <a:endParaRPr lang="en-GB" sz="2800" dirty="0"/>
          </a:p>
          <a:p>
            <a:endParaRPr lang="en-GB" sz="2800" dirty="0"/>
          </a:p>
          <a:p>
            <a:r>
              <a:rPr lang="en-GB" sz="3600" dirty="0"/>
              <a:t>2. </a:t>
            </a:r>
            <a:r>
              <a:rPr lang="en-GB" sz="3600" i="1" dirty="0"/>
              <a:t>PLATFORM</a:t>
            </a:r>
            <a:r>
              <a:rPr lang="en-GB" sz="3600" b="1" i="1" dirty="0"/>
              <a:t> </a:t>
            </a:r>
            <a:r>
              <a:rPr lang="en-GB" sz="3600" dirty="0"/>
              <a:t>lies between IaaS and SaaS.</a:t>
            </a:r>
          </a:p>
          <a:p>
            <a:endParaRPr lang="en-GB" sz="2800" dirty="0"/>
          </a:p>
          <a:p>
            <a:endParaRPr lang="en-GB" sz="2800" dirty="0"/>
          </a:p>
          <a:p>
            <a:r>
              <a:rPr lang="en-GB" sz="3600" dirty="0"/>
              <a:t>3. With IaaS, you get AWS to sort out the bottom </a:t>
            </a:r>
            <a:r>
              <a:rPr lang="en-GB" sz="3600" b="1" i="1" dirty="0"/>
              <a:t>FOUR</a:t>
            </a:r>
            <a:r>
              <a:rPr lang="en-GB" sz="3600" dirty="0"/>
              <a:t> layers.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933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327"/>
    </mc:Choice>
    <mc:Fallback xmlns="">
      <p:transition spd="slow" advTm="573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11FD9-3255-450D-98F3-2AC629DCC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33675"/>
          </a:xfrm>
        </p:spPr>
        <p:txBody>
          <a:bodyPr/>
          <a:lstStyle/>
          <a:p>
            <a:pPr marL="0" indent="0">
              <a:buNone/>
            </a:pPr>
            <a:r>
              <a:rPr lang="en-GB" i="1" dirty="0"/>
              <a:t>Software as a Service, or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4000" dirty="0"/>
              <a:t>Infrastructure, and platform, </a:t>
            </a:r>
            <a:r>
              <a:rPr lang="en-GB" sz="4400" b="1" i="1" dirty="0"/>
              <a:t>AND</a:t>
            </a:r>
            <a:r>
              <a:rPr lang="en-GB" sz="4000" dirty="0"/>
              <a:t> software as a service!</a:t>
            </a:r>
          </a:p>
          <a:p>
            <a:pPr marL="0" indent="0">
              <a:buNone/>
            </a:pPr>
            <a:endParaRPr lang="en-GB" sz="3600" dirty="0"/>
          </a:p>
        </p:txBody>
      </p:sp>
      <p:pic>
        <p:nvPicPr>
          <p:cNvPr id="5" name="Picture 2" descr="Yellow onion - Wikipedia">
            <a:extLst>
              <a:ext uri="{FF2B5EF4-FFF2-40B4-BE49-F238E27FC236}">
                <a16:creationId xmlns:a16="http://schemas.microsoft.com/office/drawing/2014/main" id="{8A455C91-FF05-4D3B-A9A6-A9CA902FB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86140" y="3655060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47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61"/>
    </mc:Choice>
    <mc:Fallback xmlns="">
      <p:transition spd="slow" advTm="5156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12B2C-3AD4-41A2-8C72-48E2DCFA9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3429000"/>
            <a:ext cx="10972800" cy="19187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600" dirty="0"/>
              <a:t>The word </a:t>
            </a:r>
            <a:r>
              <a:rPr lang="en-GB" sz="2600" i="1" dirty="0">
                <a:solidFill>
                  <a:srgbClr val="002060"/>
                </a:solidFill>
              </a:rPr>
              <a:t>PLATFORM</a:t>
            </a:r>
            <a:r>
              <a:rPr lang="en-GB" sz="2600" dirty="0"/>
              <a:t> is vague.</a:t>
            </a:r>
          </a:p>
          <a:p>
            <a:r>
              <a:rPr lang="en-GB" sz="2600" dirty="0"/>
              <a:t>It is hard to remember which model the word “platform” denotes.</a:t>
            </a:r>
          </a:p>
          <a:p>
            <a:r>
              <a:rPr lang="en-GB" sz="2600" dirty="0"/>
              <a:t>When you come across the word </a:t>
            </a:r>
            <a:r>
              <a:rPr lang="en-GB" sz="2600" i="1" dirty="0">
                <a:solidFill>
                  <a:srgbClr val="002060"/>
                </a:solidFill>
              </a:rPr>
              <a:t>PLATFORM</a:t>
            </a:r>
            <a:r>
              <a:rPr lang="en-GB" sz="2600" dirty="0"/>
              <a:t>, out of the blue, I can easily imagine it being either of these:</a:t>
            </a:r>
          </a:p>
        </p:txBody>
      </p:sp>
      <p:pic>
        <p:nvPicPr>
          <p:cNvPr id="4098" name="Picture 2" descr="Harry Potter - Platform 9 and Three Quarters at Kings Cross Station">
            <a:extLst>
              <a:ext uri="{FF2B5EF4-FFF2-40B4-BE49-F238E27FC236}">
                <a16:creationId xmlns:a16="http://schemas.microsoft.com/office/drawing/2014/main" id="{13169CD0-0899-4EF1-8CBC-4306FFD70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" y="253774"/>
            <a:ext cx="5905500" cy="303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75CD144-5CED-499C-BFDE-A166FFEEBD64}"/>
              </a:ext>
            </a:extLst>
          </p:cNvPr>
          <p:cNvSpPr/>
          <p:nvPr/>
        </p:nvSpPr>
        <p:spPr>
          <a:xfrm>
            <a:off x="6413500" y="881777"/>
            <a:ext cx="5080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second thing to note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2D129F-B04B-45F9-ADCE-B5F271577635}"/>
              </a:ext>
            </a:extLst>
          </p:cNvPr>
          <p:cNvSpPr/>
          <p:nvPr/>
        </p:nvSpPr>
        <p:spPr>
          <a:xfrm>
            <a:off x="5263412" y="5990470"/>
            <a:ext cx="1057644" cy="16888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72A191-392C-4030-9C9C-DBF44FEBF807}"/>
              </a:ext>
            </a:extLst>
          </p:cNvPr>
          <p:cNvSpPr/>
          <p:nvPr/>
        </p:nvSpPr>
        <p:spPr>
          <a:xfrm>
            <a:off x="5263412" y="6197521"/>
            <a:ext cx="1057644" cy="16888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45FD2A-33D9-42CA-9CD1-DA1FCE98D291}"/>
              </a:ext>
            </a:extLst>
          </p:cNvPr>
          <p:cNvSpPr/>
          <p:nvPr/>
        </p:nvSpPr>
        <p:spPr>
          <a:xfrm>
            <a:off x="5263412" y="6404572"/>
            <a:ext cx="1057644" cy="16888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7CB8AD-9C6F-4185-A210-0F3F2785EB25}"/>
              </a:ext>
            </a:extLst>
          </p:cNvPr>
          <p:cNvSpPr/>
          <p:nvPr/>
        </p:nvSpPr>
        <p:spPr>
          <a:xfrm>
            <a:off x="5263412" y="6611623"/>
            <a:ext cx="1057644" cy="16888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DB08CF-B6CE-47E8-B1AD-9ABE0B2859F2}"/>
              </a:ext>
            </a:extLst>
          </p:cNvPr>
          <p:cNvSpPr/>
          <p:nvPr/>
        </p:nvSpPr>
        <p:spPr>
          <a:xfrm>
            <a:off x="5263412" y="5059736"/>
            <a:ext cx="1057644" cy="16888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AE25D5-68E6-42AB-A9A5-780103DC41C5}"/>
              </a:ext>
            </a:extLst>
          </p:cNvPr>
          <p:cNvSpPr/>
          <p:nvPr/>
        </p:nvSpPr>
        <p:spPr>
          <a:xfrm>
            <a:off x="5263412" y="5266787"/>
            <a:ext cx="1057644" cy="16888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8F5BA4-D8BC-45CB-84C5-8E08A8788EEE}"/>
              </a:ext>
            </a:extLst>
          </p:cNvPr>
          <p:cNvSpPr/>
          <p:nvPr/>
        </p:nvSpPr>
        <p:spPr>
          <a:xfrm>
            <a:off x="5263412" y="5473838"/>
            <a:ext cx="1057644" cy="16888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FB7432-8970-4735-B557-D4E5BC8834E4}"/>
              </a:ext>
            </a:extLst>
          </p:cNvPr>
          <p:cNvSpPr/>
          <p:nvPr/>
        </p:nvSpPr>
        <p:spPr>
          <a:xfrm>
            <a:off x="5263412" y="5680889"/>
            <a:ext cx="1057644" cy="16888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A25235-5229-440D-94A0-92CB4C8C0505}"/>
              </a:ext>
            </a:extLst>
          </p:cNvPr>
          <p:cNvSpPr/>
          <p:nvPr/>
        </p:nvSpPr>
        <p:spPr>
          <a:xfrm>
            <a:off x="6861840" y="5990470"/>
            <a:ext cx="1057644" cy="16888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6C29E1-FD4E-4B17-8829-C9ACA65657BE}"/>
              </a:ext>
            </a:extLst>
          </p:cNvPr>
          <p:cNvSpPr/>
          <p:nvPr/>
        </p:nvSpPr>
        <p:spPr>
          <a:xfrm>
            <a:off x="6861840" y="6197521"/>
            <a:ext cx="1057644" cy="16888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14DA4B-9831-4C4A-B992-03B412FB8DBA}"/>
              </a:ext>
            </a:extLst>
          </p:cNvPr>
          <p:cNvSpPr/>
          <p:nvPr/>
        </p:nvSpPr>
        <p:spPr>
          <a:xfrm>
            <a:off x="6861840" y="6404572"/>
            <a:ext cx="1057644" cy="16888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6CD2C3-B938-4533-8314-DF789BB87C12}"/>
              </a:ext>
            </a:extLst>
          </p:cNvPr>
          <p:cNvSpPr/>
          <p:nvPr/>
        </p:nvSpPr>
        <p:spPr>
          <a:xfrm>
            <a:off x="6861840" y="6611623"/>
            <a:ext cx="1057644" cy="16888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6A4A04-9357-4DF4-AE99-9B87CD21BF42}"/>
              </a:ext>
            </a:extLst>
          </p:cNvPr>
          <p:cNvSpPr/>
          <p:nvPr/>
        </p:nvSpPr>
        <p:spPr>
          <a:xfrm>
            <a:off x="6861840" y="5059736"/>
            <a:ext cx="1057644" cy="16888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2659F6D-2ABB-48A1-B854-56A9392F0A8C}"/>
              </a:ext>
            </a:extLst>
          </p:cNvPr>
          <p:cNvSpPr/>
          <p:nvPr/>
        </p:nvSpPr>
        <p:spPr>
          <a:xfrm>
            <a:off x="6861840" y="5266787"/>
            <a:ext cx="1057644" cy="16888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2DF9C36-85C3-40E0-B737-274957F21090}"/>
              </a:ext>
            </a:extLst>
          </p:cNvPr>
          <p:cNvSpPr/>
          <p:nvPr/>
        </p:nvSpPr>
        <p:spPr>
          <a:xfrm>
            <a:off x="6861840" y="5473838"/>
            <a:ext cx="1057644" cy="16888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B70945E-94AC-48E5-A734-321B64571D7C}"/>
              </a:ext>
            </a:extLst>
          </p:cNvPr>
          <p:cNvSpPr/>
          <p:nvPr/>
        </p:nvSpPr>
        <p:spPr>
          <a:xfrm>
            <a:off x="6861840" y="5680889"/>
            <a:ext cx="1057644" cy="16888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4" descr="Amazon Web Services - Wikipedia">
            <a:extLst>
              <a:ext uri="{FF2B5EF4-FFF2-40B4-BE49-F238E27FC236}">
                <a16:creationId xmlns:a16="http://schemas.microsoft.com/office/drawing/2014/main" id="{F1F0BDE2-B074-4040-8D12-69ECB1159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53500" y="6379654"/>
            <a:ext cx="775382" cy="46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983FDF0E-1CA0-43EF-B3EA-A0D895311C00}"/>
              </a:ext>
            </a:extLst>
          </p:cNvPr>
          <p:cNvSpPr/>
          <p:nvPr/>
        </p:nvSpPr>
        <p:spPr>
          <a:xfrm>
            <a:off x="8812368" y="6066258"/>
            <a:ext cx="1057645" cy="1014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5E9C863-5B82-4390-B581-C87B6D16D884}"/>
              </a:ext>
            </a:extLst>
          </p:cNvPr>
          <p:cNvCxnSpPr>
            <a:stCxn id="30" idx="0"/>
          </p:cNvCxnSpPr>
          <p:nvPr/>
        </p:nvCxnSpPr>
        <p:spPr>
          <a:xfrm flipV="1">
            <a:off x="9341191" y="5558281"/>
            <a:ext cx="0" cy="507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763EB47-765C-4C86-B55F-5569F2EF2F44}"/>
              </a:ext>
            </a:extLst>
          </p:cNvPr>
          <p:cNvSpPr txBox="1"/>
          <p:nvPr/>
        </p:nvSpPr>
        <p:spPr>
          <a:xfrm>
            <a:off x="548299" y="5897243"/>
            <a:ext cx="4684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Guess which is PaaS!</a:t>
            </a:r>
          </a:p>
          <a:p>
            <a:r>
              <a:rPr lang="en-GB" sz="2000" dirty="0"/>
              <a:t>What are the </a:t>
            </a:r>
            <a:r>
              <a:rPr lang="en-GB" sz="2400" b="1" dirty="0"/>
              <a:t>ODS</a:t>
            </a:r>
            <a:r>
              <a:rPr lang="en-GB" sz="2000" dirty="0"/>
              <a:t> you’ll get it right?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387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319"/>
    </mc:Choice>
    <mc:Fallback xmlns="">
      <p:transition spd="slow" advTm="793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BBAA1-AFDD-4A67-B1D3-902768DA9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900" y="466230"/>
            <a:ext cx="7023100" cy="3094009"/>
          </a:xfrm>
        </p:spPr>
        <p:txBody>
          <a:bodyPr>
            <a:normAutofit fontScale="92500"/>
          </a:bodyPr>
          <a:lstStyle/>
          <a:p>
            <a:r>
              <a:rPr lang="en-GB" dirty="0"/>
              <a:t>Ian is dealing with the OS </a:t>
            </a:r>
            <a:r>
              <a:rPr lang="en-GB" i="1" dirty="0"/>
              <a:t>himself</a:t>
            </a:r>
            <a:r>
              <a:rPr lang="en-GB" dirty="0"/>
              <a:t>.</a:t>
            </a:r>
          </a:p>
          <a:p>
            <a:r>
              <a:rPr lang="en-GB" dirty="0"/>
              <a:t>So, has he purchased a PLATFORM from AWS?</a:t>
            </a:r>
          </a:p>
          <a:p>
            <a:endParaRPr lang="en-GB" i="1" dirty="0"/>
          </a:p>
          <a:p>
            <a:pPr marL="0" indent="0">
              <a:buNone/>
            </a:pPr>
            <a:r>
              <a:rPr lang="en-GB" i="1" dirty="0"/>
              <a:t>“Platform” </a:t>
            </a:r>
            <a:r>
              <a:rPr lang="en-GB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lang="en-GB" sz="2800" b="1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O</a:t>
            </a:r>
            <a:r>
              <a:rPr lang="en-GB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</a:t>
            </a:r>
          </a:p>
          <a:p>
            <a:pPr marL="0" indent="0">
              <a:buNone/>
            </a:pPr>
            <a:r>
              <a:rPr lang="en-GB" i="1" dirty="0"/>
              <a:t>“Platform” </a:t>
            </a:r>
            <a:r>
              <a:rPr lang="en-GB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lang="en-GB" sz="2800" b="1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D</a:t>
            </a:r>
            <a:r>
              <a:rPr lang="en-GB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ATABASE</a:t>
            </a:r>
          </a:p>
          <a:p>
            <a:pPr marL="0" indent="0">
              <a:buNone/>
            </a:pPr>
            <a:r>
              <a:rPr lang="en-GB" i="1" dirty="0"/>
              <a:t>“Platform” </a:t>
            </a:r>
            <a:r>
              <a:rPr lang="en-GB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lang="en-GB" sz="2800" b="1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S</a:t>
            </a:r>
            <a:r>
              <a:rPr lang="en-GB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ECURITY</a:t>
            </a:r>
            <a:endParaRPr lang="en-GB" i="1" dirty="0"/>
          </a:p>
        </p:txBody>
      </p:sp>
      <p:pic>
        <p:nvPicPr>
          <p:cNvPr id="4" name="Picture 2" descr="Man Figure Images, Stock Photos &amp;amp; Vectors | Shutterstock">
            <a:extLst>
              <a:ext uri="{FF2B5EF4-FFF2-40B4-BE49-F238E27FC236}">
                <a16:creationId xmlns:a16="http://schemas.microsoft.com/office/drawing/2014/main" id="{E8DA16DE-BE61-4800-8592-CB0EA56125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0975" y="454025"/>
            <a:ext cx="1093075" cy="192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FFEDC1-08D9-4EE1-AE17-90BB5C533E39}"/>
              </a:ext>
            </a:extLst>
          </p:cNvPr>
          <p:cNvSpPr txBox="1"/>
          <p:nvPr/>
        </p:nvSpPr>
        <p:spPr>
          <a:xfrm>
            <a:off x="1323866" y="581082"/>
            <a:ext cx="24909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>
                <a:solidFill>
                  <a:srgbClr val="002060"/>
                </a:solidFill>
              </a:rPr>
              <a:t>I</a:t>
            </a:r>
            <a:r>
              <a:rPr lang="en-GB" sz="3200" dirty="0">
                <a:solidFill>
                  <a:srgbClr val="002060"/>
                </a:solidFill>
              </a:rPr>
              <a:t>ndependent </a:t>
            </a:r>
            <a:r>
              <a:rPr lang="en-GB" sz="3200" u="sng" dirty="0">
                <a:solidFill>
                  <a:srgbClr val="002060"/>
                </a:solidFill>
              </a:rPr>
              <a:t>I</a:t>
            </a:r>
            <a:r>
              <a:rPr lang="en-GB" sz="3200" dirty="0">
                <a:solidFill>
                  <a:srgbClr val="002060"/>
                </a:solidFill>
              </a:rPr>
              <a:t>an</a:t>
            </a:r>
          </a:p>
          <a:p>
            <a:r>
              <a:rPr lang="en-GB" sz="1600" dirty="0">
                <a:solidFill>
                  <a:srgbClr val="002060"/>
                </a:solidFill>
              </a:rPr>
              <a:t>Decides to pay AWS for </a:t>
            </a:r>
            <a:r>
              <a:rPr lang="en-GB" sz="1600" u="sng" dirty="0">
                <a:solidFill>
                  <a:srgbClr val="002060"/>
                </a:solidFill>
              </a:rPr>
              <a:t>I</a:t>
            </a:r>
            <a:r>
              <a:rPr lang="en-GB" sz="1600" dirty="0">
                <a:solidFill>
                  <a:srgbClr val="002060"/>
                </a:solidFill>
              </a:rPr>
              <a:t>nfrastructure as a service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96CBE6D-1CF8-4C4A-A752-32DB3794E4BD}"/>
              </a:ext>
            </a:extLst>
          </p:cNvPr>
          <p:cNvSpPr txBox="1">
            <a:spLocks/>
          </p:cNvSpPr>
          <p:nvPr/>
        </p:nvSpPr>
        <p:spPr>
          <a:xfrm>
            <a:off x="1803400" y="4016122"/>
            <a:ext cx="7023100" cy="1185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600" dirty="0"/>
              <a:t>John is dealing with the application code himself. </a:t>
            </a:r>
          </a:p>
          <a:p>
            <a:r>
              <a:rPr lang="en-GB" sz="2600" dirty="0"/>
              <a:t>So, has he purchased a PLATFORM from AWS? 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GB" i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9BE741-F6CF-4E75-BE5C-E432568A8081}"/>
              </a:ext>
            </a:extLst>
          </p:cNvPr>
          <p:cNvSpPr/>
          <p:nvPr/>
        </p:nvSpPr>
        <p:spPr>
          <a:xfrm>
            <a:off x="10985473" y="1038290"/>
            <a:ext cx="92204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28C1CB-8618-428C-9A80-91EC3F524594}"/>
              </a:ext>
            </a:extLst>
          </p:cNvPr>
          <p:cNvSpPr/>
          <p:nvPr/>
        </p:nvSpPr>
        <p:spPr>
          <a:xfrm>
            <a:off x="6203936" y="4859623"/>
            <a:ext cx="283592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Possibly</a:t>
            </a:r>
            <a:endParaRPr lang="en-US" sz="4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FEFF6B-282C-4047-A0B8-205528D780E9}"/>
              </a:ext>
            </a:extLst>
          </p:cNvPr>
          <p:cNvSpPr txBox="1"/>
          <p:nvPr/>
        </p:nvSpPr>
        <p:spPr>
          <a:xfrm>
            <a:off x="0" y="6384785"/>
            <a:ext cx="13150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PLATFORM-ODS-PLATFORM-ODS-PLATFORM-ODS-PLATFORM-ODS-PLATFORM-ODS-PLATFORM-ODS-PLATFORM-ODS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CFEE10-FFE0-4AFB-BB10-0FF3C33F76A8}"/>
              </a:ext>
            </a:extLst>
          </p:cNvPr>
          <p:cNvSpPr/>
          <p:nvPr/>
        </p:nvSpPr>
        <p:spPr>
          <a:xfrm>
            <a:off x="5019040" y="383702"/>
            <a:ext cx="6888480" cy="13091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841ABB-DE3A-41FF-A3CC-ADBF4489F85E}"/>
              </a:ext>
            </a:extLst>
          </p:cNvPr>
          <p:cNvSpPr/>
          <p:nvPr/>
        </p:nvSpPr>
        <p:spPr>
          <a:xfrm>
            <a:off x="1724660" y="3891281"/>
            <a:ext cx="7023100" cy="17377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208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896"/>
    </mc:Choice>
    <mc:Fallback xmlns="">
      <p:transition spd="slow" advTm="768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Ps call for total ban on TV and online gambling ads">
            <a:extLst>
              <a:ext uri="{FF2B5EF4-FFF2-40B4-BE49-F238E27FC236}">
                <a16:creationId xmlns:a16="http://schemas.microsoft.com/office/drawing/2014/main" id="{81C81A1E-18C4-4895-9397-D0B40876D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9388" y="188832"/>
            <a:ext cx="8828087" cy="588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AAC7CC0-08B4-47A4-9624-E7E776CF9AC7}"/>
              </a:ext>
            </a:extLst>
          </p:cNvPr>
          <p:cNvCxnSpPr/>
          <p:nvPr/>
        </p:nvCxnSpPr>
        <p:spPr>
          <a:xfrm flipV="1">
            <a:off x="3486150" y="4857750"/>
            <a:ext cx="1495425" cy="1543050"/>
          </a:xfrm>
          <a:prstGeom prst="straightConnector1">
            <a:avLst/>
          </a:prstGeom>
          <a:ln w="952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42242A5-E711-442B-BC4B-5FCBD55BD09F}"/>
              </a:ext>
            </a:extLst>
          </p:cNvPr>
          <p:cNvSpPr txBox="1"/>
          <p:nvPr/>
        </p:nvSpPr>
        <p:spPr>
          <a:xfrm>
            <a:off x="666908" y="6400800"/>
            <a:ext cx="1085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/>
              <a:t>Fig 1. People trying to beat the odds. Notice the table… or platform. ODS – </a:t>
            </a:r>
            <a:r>
              <a:rPr lang="en-GB" b="1" i="1" u="sng" dirty="0">
                <a:solidFill>
                  <a:srgbClr val="7030A0"/>
                </a:solidFill>
              </a:rPr>
              <a:t>O</a:t>
            </a:r>
            <a:r>
              <a:rPr lang="en-GB" b="1" i="1" dirty="0"/>
              <a:t>perating system, </a:t>
            </a:r>
            <a:r>
              <a:rPr lang="en-GB" b="1" i="1" u="sng" dirty="0">
                <a:solidFill>
                  <a:srgbClr val="7030A0"/>
                </a:solidFill>
              </a:rPr>
              <a:t>D</a:t>
            </a:r>
            <a:r>
              <a:rPr lang="en-GB" b="1" i="1" dirty="0"/>
              <a:t>atabase, </a:t>
            </a:r>
            <a:r>
              <a:rPr lang="en-GB" b="1" i="1" u="sng" dirty="0">
                <a:solidFill>
                  <a:srgbClr val="7030A0"/>
                </a:solidFill>
              </a:rPr>
              <a:t>S</a:t>
            </a:r>
            <a:r>
              <a:rPr lang="en-GB" b="1" i="1" dirty="0"/>
              <a:t>ecurity</a:t>
            </a:r>
          </a:p>
        </p:txBody>
      </p:sp>
    </p:spTree>
    <p:extLst>
      <p:ext uri="{BB962C8B-B14F-4D97-AF65-F5344CB8AC3E}">
        <p14:creationId xmlns:p14="http://schemas.microsoft.com/office/powerpoint/2010/main" val="104329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22"/>
    </mc:Choice>
    <mc:Fallback xmlns="">
      <p:transition spd="slow" advTm="10622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y is Melbourne covered in gambling ads? - Waking up in Geelong">
            <a:extLst>
              <a:ext uri="{FF2B5EF4-FFF2-40B4-BE49-F238E27FC236}">
                <a16:creationId xmlns:a16="http://schemas.microsoft.com/office/drawing/2014/main" id="{2FD35F46-67E5-4047-B33E-2DA231B32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7410" y="0"/>
            <a:ext cx="8401050" cy="559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680E23-B1E6-42DD-BB1D-B11E48ADA34D}"/>
              </a:ext>
            </a:extLst>
          </p:cNvPr>
          <p:cNvSpPr txBox="1"/>
          <p:nvPr/>
        </p:nvSpPr>
        <p:spPr>
          <a:xfrm>
            <a:off x="1085850" y="5863591"/>
            <a:ext cx="7132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Think PLATFORM. Think </a:t>
            </a:r>
            <a:r>
              <a:rPr lang="en-GB" sz="4000" b="1" dirty="0">
                <a:solidFill>
                  <a:srgbClr val="7030A0"/>
                </a:solidFill>
              </a:rPr>
              <a:t>ODS</a:t>
            </a:r>
            <a:r>
              <a:rPr lang="en-GB" sz="4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947221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94861F5-F69F-40D2-A8B5-0E32A338D619}"/>
              </a:ext>
            </a:extLst>
          </p:cNvPr>
          <p:cNvSpPr txBox="1"/>
          <p:nvPr/>
        </p:nvSpPr>
        <p:spPr>
          <a:xfrm>
            <a:off x="208547" y="208548"/>
            <a:ext cx="1185511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Three things to remember</a:t>
            </a:r>
          </a:p>
          <a:p>
            <a:endParaRPr lang="en-GB" sz="3600" dirty="0"/>
          </a:p>
          <a:p>
            <a:pPr marL="742950" indent="-742950">
              <a:buAutoNum type="arabicPeriod"/>
            </a:pPr>
            <a:r>
              <a:rPr lang="en-GB" sz="3600" dirty="0"/>
              <a:t>The three models encapsulate one another </a:t>
            </a:r>
            <a:endParaRPr lang="en-GB" sz="2000" dirty="0"/>
          </a:p>
          <a:p>
            <a:r>
              <a:rPr lang="en-GB" sz="2800" dirty="0"/>
              <a:t>SaaS </a:t>
            </a:r>
            <a:r>
              <a:rPr lang="en-GB" sz="2800" i="1" dirty="0"/>
              <a:t>implies</a:t>
            </a:r>
            <a:r>
              <a:rPr lang="en-GB" sz="2800" dirty="0"/>
              <a:t> a platform is present, and an infrastructure</a:t>
            </a:r>
          </a:p>
          <a:p>
            <a:endParaRPr lang="en-GB" sz="2800" dirty="0"/>
          </a:p>
          <a:p>
            <a:r>
              <a:rPr lang="en-GB" sz="3600" dirty="0"/>
              <a:t>2. </a:t>
            </a:r>
            <a:r>
              <a:rPr lang="en-GB" sz="3600" i="1" dirty="0"/>
              <a:t>PLATFORM</a:t>
            </a:r>
            <a:r>
              <a:rPr lang="en-GB" sz="3600" b="1" i="1" dirty="0"/>
              <a:t> </a:t>
            </a:r>
            <a:r>
              <a:rPr lang="en-GB" sz="3600" dirty="0"/>
              <a:t>lies between IaaS and SaaS.</a:t>
            </a:r>
          </a:p>
          <a:p>
            <a:r>
              <a:rPr lang="en-GB" sz="2800" dirty="0"/>
              <a:t>You pay AWS to sort out 7 out of 8 layers. </a:t>
            </a:r>
          </a:p>
          <a:p>
            <a:endParaRPr lang="en-GB" sz="2800" dirty="0"/>
          </a:p>
          <a:p>
            <a:r>
              <a:rPr lang="en-GB" sz="3600" dirty="0"/>
              <a:t>3. With IaaS, you get AWS to sort out the bottom </a:t>
            </a:r>
            <a:r>
              <a:rPr lang="en-GB" sz="3600" b="1" i="1" dirty="0"/>
              <a:t>FOUR</a:t>
            </a:r>
            <a:r>
              <a:rPr lang="en-GB" sz="3600" dirty="0"/>
              <a:t> layers.</a:t>
            </a:r>
          </a:p>
          <a:p>
            <a:r>
              <a:rPr lang="en-GB" sz="2800" dirty="0"/>
              <a:t>IaaS implies a nice, symmetrical split of the 8 layers. </a:t>
            </a:r>
          </a:p>
        </p:txBody>
      </p:sp>
      <p:pic>
        <p:nvPicPr>
          <p:cNvPr id="3" name="Picture 2" descr="Yellow onion - Wikipedia">
            <a:extLst>
              <a:ext uri="{FF2B5EF4-FFF2-40B4-BE49-F238E27FC236}">
                <a16:creationId xmlns:a16="http://schemas.microsoft.com/office/drawing/2014/main" id="{3EFB648B-660A-4EC9-A667-2BFFE7707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4968" y="720968"/>
            <a:ext cx="1823452" cy="182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500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77"/>
    </mc:Choice>
    <mc:Fallback xmlns="">
      <p:transition spd="slow" advTm="627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83EDD-5569-4379-9FF0-B94F10C29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Three areas I will cover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5A2D9-0E86-47E4-8395-EC0D45815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280" y="1967865"/>
            <a:ext cx="11099800" cy="3193415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GB" sz="3200" dirty="0"/>
              <a:t>Elasticity and Scalability </a:t>
            </a:r>
            <a:r>
              <a:rPr lang="en-GB" sz="4800" dirty="0">
                <a:solidFill>
                  <a:srgbClr val="00B050"/>
                </a:solidFill>
              </a:rPr>
              <a:t>✓</a:t>
            </a:r>
            <a:endParaRPr lang="en-GB" sz="3200" dirty="0">
              <a:solidFill>
                <a:srgbClr val="00B050"/>
              </a:solidFill>
            </a:endParaRPr>
          </a:p>
          <a:p>
            <a:pPr marL="514350" indent="-514350">
              <a:buAutoNum type="arabicPeriod"/>
            </a:pPr>
            <a:endParaRPr lang="en-GB" sz="3200" dirty="0"/>
          </a:p>
          <a:p>
            <a:pPr marL="514350" indent="-514350">
              <a:buAutoNum type="arabicPeriod"/>
            </a:pPr>
            <a:r>
              <a:rPr lang="en-GB" sz="3200" dirty="0"/>
              <a:t>The “as a service” models </a:t>
            </a:r>
            <a:r>
              <a:rPr lang="en-GB" sz="3200" dirty="0">
                <a:solidFill>
                  <a:srgbClr val="00B050"/>
                </a:solidFill>
              </a:rPr>
              <a:t>✓</a:t>
            </a: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514350" indent="-514350">
              <a:buAutoNum type="arabicPeriod"/>
            </a:pPr>
            <a:r>
              <a:rPr lang="en-GB" sz="3200" dirty="0"/>
              <a:t>The difference between </a:t>
            </a:r>
            <a:r>
              <a:rPr lang="en-GB" sz="2000" dirty="0">
                <a:solidFill>
                  <a:srgbClr val="C00000"/>
                </a:solidFill>
              </a:rPr>
              <a:t>FAULT TOLERANCE </a:t>
            </a:r>
            <a:r>
              <a:rPr lang="en-GB" sz="3200" dirty="0"/>
              <a:t>and </a:t>
            </a:r>
            <a:r>
              <a:rPr lang="en-GB" sz="2000" dirty="0">
                <a:solidFill>
                  <a:srgbClr val="C00000"/>
                </a:solidFill>
              </a:rPr>
              <a:t>HIGH AVAILABILITY</a:t>
            </a:r>
            <a:endParaRPr lang="en-GB" sz="3200" dirty="0">
              <a:solidFill>
                <a:srgbClr val="C00000"/>
              </a:solidFill>
            </a:endParaRPr>
          </a:p>
        </p:txBody>
      </p:sp>
      <p:pic>
        <p:nvPicPr>
          <p:cNvPr id="4" name="Picture 4" descr="Asda - Home | Facebook">
            <a:extLst>
              <a:ext uri="{FF2B5EF4-FFF2-40B4-BE49-F238E27FC236}">
                <a16:creationId xmlns:a16="http://schemas.microsoft.com/office/drawing/2014/main" id="{8578BAE1-5420-4444-AAC3-442756D3B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3720" y="3160398"/>
            <a:ext cx="808348" cy="80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Vimto Fizzy Bottles 12x500ml - Henry Colbeck">
            <a:extLst>
              <a:ext uri="{FF2B5EF4-FFF2-40B4-BE49-F238E27FC236}">
                <a16:creationId xmlns:a16="http://schemas.microsoft.com/office/drawing/2014/main" id="{5A7E5C90-C515-492E-91C7-4E3292653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8691" y="2778839"/>
            <a:ext cx="1432297" cy="143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A0FF77-30C7-47B1-BD7F-53DDF8F460C6}"/>
              </a:ext>
            </a:extLst>
          </p:cNvPr>
          <p:cNvSpPr txBox="1"/>
          <p:nvPr/>
        </p:nvSpPr>
        <p:spPr>
          <a:xfrm>
            <a:off x="7859160" y="3264154"/>
            <a:ext cx="3323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ASDO V</a:t>
            </a:r>
            <a:r>
              <a:rPr lang="en-GB" sz="2400" b="1" i="1" dirty="0">
                <a:solidFill>
                  <a:srgbClr val="00B050"/>
                </a:solidFill>
              </a:rPr>
              <a:t>N?! </a:t>
            </a:r>
            <a:r>
              <a:rPr lang="en-GB" sz="2400" dirty="0"/>
              <a:t>SS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933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60"/>
    </mc:Choice>
    <mc:Fallback xmlns="">
      <p:transition spd="slow" advTm="81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F95273-31E9-4457-8354-6BAB917BA1E5}"/>
              </a:ext>
            </a:extLst>
          </p:cNvPr>
          <p:cNvSpPr/>
          <p:nvPr/>
        </p:nvSpPr>
        <p:spPr>
          <a:xfrm>
            <a:off x="919099" y="831533"/>
            <a:ext cx="401904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highly available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1F3B7B-AB93-4A6A-9CB6-A38343245AE5}"/>
              </a:ext>
            </a:extLst>
          </p:cNvPr>
          <p:cNvSpPr/>
          <p:nvPr/>
        </p:nvSpPr>
        <p:spPr>
          <a:xfrm>
            <a:off x="7161746" y="831533"/>
            <a:ext cx="346165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fault tolerant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7CBDB3-C4E9-4CC9-BCD1-CE060909FAAA}"/>
              </a:ext>
            </a:extLst>
          </p:cNvPr>
          <p:cNvCxnSpPr/>
          <p:nvPr/>
        </p:nvCxnSpPr>
        <p:spPr>
          <a:xfrm>
            <a:off x="6007100" y="576362"/>
            <a:ext cx="0" cy="55450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8A52627-D6B3-4FFF-A979-D6AA022EFC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57" y="1917700"/>
            <a:ext cx="11541886" cy="1663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0A33E7-8947-4294-A119-27BBA2490E42}"/>
              </a:ext>
            </a:extLst>
          </p:cNvPr>
          <p:cNvSpPr txBox="1"/>
          <p:nvPr/>
        </p:nvSpPr>
        <p:spPr>
          <a:xfrm>
            <a:off x="919099" y="4250313"/>
            <a:ext cx="100449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/>
              <a:t>Sources</a:t>
            </a:r>
          </a:p>
          <a:p>
            <a:endParaRPr lang="en-GB" u="sng" dirty="0"/>
          </a:p>
          <a:p>
            <a:r>
              <a:rPr lang="en-GB" sz="3200" dirty="0"/>
              <a:t>Jon </a:t>
            </a:r>
            <a:r>
              <a:rPr lang="en-GB" sz="3200" dirty="0" err="1"/>
              <a:t>Bonso</a:t>
            </a:r>
            <a:r>
              <a:rPr lang="en-GB" sz="3200" dirty="0"/>
              <a:t> </a:t>
            </a:r>
            <a:r>
              <a:rPr lang="en-GB" dirty="0">
                <a:hlinkClick r:id="rId3"/>
              </a:rPr>
              <a:t>https://www.linkedin.com/pulse/high-availability-vs-fault-tolerance-jon-bonso/</a:t>
            </a:r>
            <a:r>
              <a:rPr lang="en-GB" dirty="0"/>
              <a:t> </a:t>
            </a:r>
          </a:p>
          <a:p>
            <a:r>
              <a:rPr lang="en-GB" sz="4000" dirty="0"/>
              <a:t>IBM</a:t>
            </a:r>
            <a:r>
              <a:rPr lang="en-GB" dirty="0"/>
              <a:t> </a:t>
            </a:r>
            <a:r>
              <a:rPr lang="en-GB" dirty="0">
                <a:hlinkClick r:id="rId4"/>
              </a:rPr>
              <a:t>https://www.ibm.com/docs/en/powerha-aix/7.2?topic=aix-high-availability-versus-fault-tolerance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303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019"/>
    </mc:Choice>
    <mc:Fallback xmlns="">
      <p:transition spd="slow" advTm="79019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9135B-4030-436A-B5E3-A1BB52FCD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1725"/>
            <a:ext cx="10515600" cy="10572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4800" dirty="0"/>
              <a:t>Fault tolerance (FT) is more demanding than high availability.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B4EB5E-B0FD-4930-A86B-862430D401B9}"/>
              </a:ext>
            </a:extLst>
          </p:cNvPr>
          <p:cNvSpPr txBox="1"/>
          <p:nvPr/>
        </p:nvSpPr>
        <p:spPr>
          <a:xfrm>
            <a:off x="1047750" y="3703349"/>
            <a:ext cx="10096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>
                <a:solidFill>
                  <a:srgbClr val="C00000"/>
                </a:solidFill>
              </a:rPr>
              <a:t>If</a:t>
            </a:r>
            <a:r>
              <a:rPr lang="en-GB" sz="3200" dirty="0"/>
              <a:t> an application is fault tolerant, </a:t>
            </a:r>
            <a:r>
              <a:rPr lang="en-GB" sz="3200" b="1" i="1" dirty="0">
                <a:solidFill>
                  <a:srgbClr val="C00000"/>
                </a:solidFill>
              </a:rPr>
              <a:t>then</a:t>
            </a:r>
            <a:r>
              <a:rPr lang="en-GB" sz="3200" dirty="0"/>
              <a:t> it is highly available.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330CC5-6008-4867-8494-B704DA6E27D4}"/>
              </a:ext>
            </a:extLst>
          </p:cNvPr>
          <p:cNvSpPr txBox="1"/>
          <p:nvPr/>
        </p:nvSpPr>
        <p:spPr>
          <a:xfrm>
            <a:off x="1047750" y="4725699"/>
            <a:ext cx="10096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A square with three sides.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9648C7-2B4B-46F5-9E88-10F43262B622}"/>
              </a:ext>
            </a:extLst>
          </p:cNvPr>
          <p:cNvSpPr txBox="1"/>
          <p:nvPr/>
        </p:nvSpPr>
        <p:spPr>
          <a:xfrm>
            <a:off x="1047750" y="5884396"/>
            <a:ext cx="1009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 will now give some remarks about each (FT and HA) so we can </a:t>
            </a:r>
            <a:r>
              <a:rPr lang="en-GB" i="1" dirty="0"/>
              <a:t>understand</a:t>
            </a:r>
            <a:r>
              <a:rPr lang="en-GB" dirty="0"/>
              <a:t> why FT is more demanding, rather than having to remember by rote.</a:t>
            </a:r>
          </a:p>
        </p:txBody>
      </p:sp>
    </p:spTree>
    <p:extLst>
      <p:ext uri="{BB962C8B-B14F-4D97-AF65-F5344CB8AC3E}">
        <p14:creationId xmlns:p14="http://schemas.microsoft.com/office/powerpoint/2010/main" val="351264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383"/>
    </mc:Choice>
    <mc:Fallback xmlns="">
      <p:transition spd="slow" advTm="49383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09E77-02B7-4404-B8D7-470C0903C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Fault tolerant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68D3E-1F84-4F0C-9100-FA31179DD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100" y="1866900"/>
            <a:ext cx="11061700" cy="4360863"/>
          </a:xfrm>
        </p:spPr>
        <p:txBody>
          <a:bodyPr>
            <a:normAutofit/>
          </a:bodyPr>
          <a:lstStyle/>
          <a:p>
            <a:r>
              <a:rPr lang="en-GB" dirty="0"/>
              <a:t>“fault-tolerant” - a strange term. Why not </a:t>
            </a:r>
            <a:r>
              <a:rPr lang="en-GB" b="1" i="1" dirty="0">
                <a:solidFill>
                  <a:srgbClr val="002060"/>
                </a:solidFill>
              </a:rPr>
              <a:t>fault-free?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Such systems have </a:t>
            </a:r>
            <a:r>
              <a:rPr lang="en-GB" b="1" dirty="0">
                <a:solidFill>
                  <a:srgbClr val="FF0000"/>
                </a:solidFill>
              </a:rPr>
              <a:t>two capabilities</a:t>
            </a:r>
            <a:r>
              <a:rPr lang="en-GB" dirty="0"/>
              <a:t>. They are capable of experiencing faults and capable of dealing with them. </a:t>
            </a:r>
          </a:p>
          <a:p>
            <a:endParaRPr lang="en-GB" dirty="0"/>
          </a:p>
          <a:p>
            <a:r>
              <a:rPr lang="en-GB" dirty="0"/>
              <a:t>The fault never surfaces or becomes problematic (or is never observed).Put simply, the system </a:t>
            </a:r>
            <a:r>
              <a:rPr lang="en-GB" i="1" dirty="0"/>
              <a:t>tolerates the fault</a:t>
            </a:r>
            <a:r>
              <a:rPr lang="en-GB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488EA-F866-4591-A326-67DAAD057513}"/>
              </a:ext>
            </a:extLst>
          </p:cNvPr>
          <p:cNvSpPr txBox="1"/>
          <p:nvPr/>
        </p:nvSpPr>
        <p:spPr>
          <a:xfrm>
            <a:off x="1738312" y="5631418"/>
            <a:ext cx="8715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fault never results in the </a:t>
            </a:r>
            <a:r>
              <a:rPr lang="en-GB" i="1" dirty="0"/>
              <a:t>system-in-which-it-occurs</a:t>
            </a:r>
            <a:r>
              <a:rPr lang="en-GB" dirty="0"/>
              <a:t> losing its availability</a:t>
            </a:r>
          </a:p>
        </p:txBody>
      </p:sp>
      <p:pic>
        <p:nvPicPr>
          <p:cNvPr id="1026" name="Picture 2" descr="Transparent Bent Arrow Png - Transparent Background Curved Red Arrow Png,  Png Download - kindpng">
            <a:extLst>
              <a:ext uri="{FF2B5EF4-FFF2-40B4-BE49-F238E27FC236}">
                <a16:creationId xmlns:a16="http://schemas.microsoft.com/office/drawing/2014/main" id="{975D8FA1-03B2-4F85-9BDD-D7A477C4F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815" y="5326677"/>
            <a:ext cx="649287" cy="697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129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536"/>
    </mc:Choice>
    <mc:Fallback xmlns="">
      <p:transition spd="slow" advTm="84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6D243-CC38-4B31-86B1-266028CDD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0535" y="82460"/>
            <a:ext cx="3381375" cy="56515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Taxonomy of Faults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933A54D-4421-41C0-B928-F555DB93BB91}"/>
              </a:ext>
            </a:extLst>
          </p:cNvPr>
          <p:cNvSpPr/>
          <p:nvPr/>
        </p:nvSpPr>
        <p:spPr>
          <a:xfrm>
            <a:off x="9814560" y="1109275"/>
            <a:ext cx="1569720" cy="53632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356EB2-21B3-4D99-B5CC-D2B326A1F13A}"/>
              </a:ext>
            </a:extLst>
          </p:cNvPr>
          <p:cNvSpPr txBox="1"/>
          <p:nvPr/>
        </p:nvSpPr>
        <p:spPr>
          <a:xfrm>
            <a:off x="9926319" y="647610"/>
            <a:ext cx="2001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Fault that results in the system going down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37E709-C00E-44B4-91DD-94BC289DABD3}"/>
              </a:ext>
            </a:extLst>
          </p:cNvPr>
          <p:cNvSpPr txBox="1"/>
          <p:nvPr/>
        </p:nvSpPr>
        <p:spPr>
          <a:xfrm>
            <a:off x="7813041" y="536651"/>
            <a:ext cx="2001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Fault that allows the system to stay 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A5EB2A-15AA-4116-AF54-F8C0B8DE345D}"/>
              </a:ext>
            </a:extLst>
          </p:cNvPr>
          <p:cNvSpPr txBox="1"/>
          <p:nvPr/>
        </p:nvSpPr>
        <p:spPr>
          <a:xfrm>
            <a:off x="373220" y="366589"/>
            <a:ext cx="6743381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The fault never results in the </a:t>
            </a:r>
            <a:r>
              <a:rPr lang="en-GB" sz="2400" i="1" dirty="0"/>
              <a:t>system-in-which-it-occurs</a:t>
            </a:r>
            <a:r>
              <a:rPr lang="en-GB" sz="2400" dirty="0"/>
              <a:t> losing its availability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EAF3D4-6281-4E3A-ABE7-554546D50F52}"/>
              </a:ext>
            </a:extLst>
          </p:cNvPr>
          <p:cNvSpPr txBox="1"/>
          <p:nvPr/>
        </p:nvSpPr>
        <p:spPr>
          <a:xfrm>
            <a:off x="311746" y="1754651"/>
            <a:ext cx="1156850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Fault tolerance is defined in terms of certain faults in systems. Namely, it is concerned with </a:t>
            </a:r>
            <a:r>
              <a:rPr lang="en-GB" b="1" i="1" dirty="0"/>
              <a:t>FATAL FAULTS</a:t>
            </a:r>
            <a:r>
              <a:rPr lang="en-GB" dirty="0"/>
              <a:t> – faults that bring a system “down”.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Availability is </a:t>
            </a:r>
            <a:r>
              <a:rPr lang="en-GB" i="1" dirty="0"/>
              <a:t>also </a:t>
            </a:r>
            <a:r>
              <a:rPr lang="en-GB" dirty="0"/>
              <a:t>a function of fatal faults. But while FT requires the capacity to experience faults, it is not obvious that availability has this demand [SO?] “Availability” is ambiguous. We might ask (1) whether some system is available or (2) what a system’s availability is. For (1), a valid answer is some percentage but for (2) a valid answer is “YES/NO”.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u="sng" dirty="0"/>
              <a:t>Argument for all FT </a:t>
            </a:r>
            <a:r>
              <a:rPr lang="en-GB" i="1" u="sng" dirty="0"/>
              <a:t>necessarily</a:t>
            </a:r>
            <a:r>
              <a:rPr lang="en-GB" u="sng" dirty="0"/>
              <a:t> being HA</a:t>
            </a:r>
          </a:p>
          <a:p>
            <a:endParaRPr lang="en-GB" u="sng" dirty="0"/>
          </a:p>
          <a:p>
            <a:r>
              <a:rPr lang="en-GB" dirty="0"/>
              <a:t>(1)</a:t>
            </a:r>
            <a:r>
              <a:rPr lang="en-GB" b="1" i="1" dirty="0">
                <a:solidFill>
                  <a:srgbClr val="C00000"/>
                </a:solidFill>
              </a:rPr>
              <a:t> If </a:t>
            </a:r>
            <a:r>
              <a:rPr lang="en-GB" dirty="0">
                <a:solidFill>
                  <a:srgbClr val="002060"/>
                </a:solidFill>
              </a:rPr>
              <a:t>a system is fault tolerant </a:t>
            </a:r>
            <a:r>
              <a:rPr lang="en-GB" dirty="0"/>
              <a:t>			</a:t>
            </a:r>
            <a:r>
              <a:rPr lang="en-GB" b="1" i="1" dirty="0">
                <a:solidFill>
                  <a:srgbClr val="C00000"/>
                </a:solidFill>
              </a:rPr>
              <a:t>then</a:t>
            </a:r>
            <a:r>
              <a:rPr lang="en-GB" dirty="0"/>
              <a:t> it is not capable of experiencing fatal faults.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b="1" dirty="0"/>
              <a:t>(2) </a:t>
            </a:r>
            <a:r>
              <a:rPr lang="en-GB" b="1" i="1" dirty="0">
                <a:solidFill>
                  <a:srgbClr val="C00000"/>
                </a:solidFill>
              </a:rPr>
              <a:t>If</a:t>
            </a:r>
            <a:r>
              <a:rPr lang="en-GB" dirty="0"/>
              <a:t> you are incapable of experiencing fatal faults	</a:t>
            </a:r>
            <a:r>
              <a:rPr lang="en-GB" b="1" i="1" dirty="0">
                <a:solidFill>
                  <a:srgbClr val="C00000"/>
                </a:solidFill>
              </a:rPr>
              <a:t>then</a:t>
            </a:r>
            <a:r>
              <a:rPr lang="en-GB" dirty="0"/>
              <a:t> you are never down.</a:t>
            </a:r>
          </a:p>
          <a:p>
            <a:pPr marL="342900" indent="-342900">
              <a:buAutoNum type="arabicParenBoth"/>
            </a:pPr>
            <a:endParaRPr lang="en-GB" dirty="0"/>
          </a:p>
          <a:p>
            <a:r>
              <a:rPr lang="en-GB" dirty="0"/>
              <a:t>(3) </a:t>
            </a:r>
            <a:r>
              <a:rPr lang="en-GB" b="1" i="1" dirty="0">
                <a:solidFill>
                  <a:srgbClr val="C00000"/>
                </a:solidFill>
              </a:rPr>
              <a:t>If</a:t>
            </a:r>
            <a:r>
              <a:rPr lang="en-GB" dirty="0"/>
              <a:t> you are never down, 				</a:t>
            </a:r>
            <a:r>
              <a:rPr lang="en-GB" b="1" i="1" dirty="0">
                <a:solidFill>
                  <a:srgbClr val="C00000"/>
                </a:solidFill>
              </a:rPr>
              <a:t>then</a:t>
            </a:r>
            <a:r>
              <a:rPr lang="en-GB" b="1" i="1" dirty="0"/>
              <a:t> </a:t>
            </a:r>
            <a:r>
              <a:rPr lang="en-GB" dirty="0"/>
              <a:t>you are always available.</a:t>
            </a:r>
          </a:p>
          <a:p>
            <a:r>
              <a:rPr lang="en-GB" dirty="0"/>
              <a:t>(4) </a:t>
            </a:r>
            <a:r>
              <a:rPr lang="en-GB" b="1" i="1" dirty="0">
                <a:solidFill>
                  <a:srgbClr val="C00000"/>
                </a:solidFill>
              </a:rPr>
              <a:t>If </a:t>
            </a:r>
            <a:r>
              <a:rPr lang="en-GB" dirty="0"/>
              <a:t>you are always available				</a:t>
            </a:r>
            <a:r>
              <a:rPr lang="en-GB" b="1" i="1" dirty="0">
                <a:solidFill>
                  <a:srgbClr val="C00000"/>
                </a:solidFill>
              </a:rPr>
              <a:t>then </a:t>
            </a:r>
            <a:r>
              <a:rPr lang="en-GB" dirty="0">
                <a:solidFill>
                  <a:srgbClr val="002060"/>
                </a:solidFill>
              </a:rPr>
              <a:t>you are highly available.</a:t>
            </a:r>
          </a:p>
          <a:p>
            <a:endParaRPr lang="en-GB" dirty="0"/>
          </a:p>
          <a:p>
            <a:r>
              <a:rPr lang="en-GB" sz="2800" dirty="0"/>
              <a:t>Therefore, </a:t>
            </a:r>
            <a:r>
              <a:rPr lang="en-GB" sz="2800" b="1" i="1" dirty="0">
                <a:solidFill>
                  <a:srgbClr val="C00000"/>
                </a:solidFill>
              </a:rPr>
              <a:t>if </a:t>
            </a:r>
            <a:r>
              <a:rPr lang="en-GB" sz="2800" dirty="0">
                <a:solidFill>
                  <a:srgbClr val="002060"/>
                </a:solidFill>
              </a:rPr>
              <a:t>a system is fault tolerant</a:t>
            </a:r>
            <a:r>
              <a:rPr lang="en-GB" sz="2800" dirty="0"/>
              <a:t>, </a:t>
            </a:r>
            <a:r>
              <a:rPr lang="en-GB" sz="2800" b="1" i="1" dirty="0">
                <a:solidFill>
                  <a:srgbClr val="C00000"/>
                </a:solidFill>
              </a:rPr>
              <a:t>then</a:t>
            </a:r>
            <a:r>
              <a:rPr lang="en-GB" sz="2800" dirty="0"/>
              <a:t> </a:t>
            </a:r>
            <a:r>
              <a:rPr lang="en-GB" sz="2800" dirty="0">
                <a:solidFill>
                  <a:srgbClr val="002060"/>
                </a:solidFill>
              </a:rPr>
              <a:t>it is highly available</a:t>
            </a:r>
            <a:r>
              <a:rPr lang="en-GB" sz="2800" dirty="0"/>
              <a:t>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0DC4B5F-0E5A-40CE-A4BF-ADB0F7CCFA4E}"/>
              </a:ext>
            </a:extLst>
          </p:cNvPr>
          <p:cNvSpPr/>
          <p:nvPr/>
        </p:nvSpPr>
        <p:spPr>
          <a:xfrm>
            <a:off x="7924800" y="1028837"/>
            <a:ext cx="1676400" cy="61485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246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690"/>
    </mc:Choice>
    <mc:Fallback xmlns="">
      <p:transition spd="slow" advTm="896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B498A54-3FAB-4D64-B407-CB0D1CFBCD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451" y="994491"/>
            <a:ext cx="11227098" cy="19011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3D1571-92A4-4140-BC72-1706FC3686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3100" y="3703239"/>
            <a:ext cx="6526530" cy="21602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0190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7"/>
    </mc:Choice>
    <mc:Fallback xmlns="">
      <p:transition spd="slow" advTm="1217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F65BC-B5E6-4335-9269-657327577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2126"/>
            <a:ext cx="10515600" cy="821901"/>
          </a:xfrm>
        </p:spPr>
        <p:txBody>
          <a:bodyPr/>
          <a:lstStyle/>
          <a:p>
            <a:pPr algn="ctr"/>
            <a:r>
              <a:rPr lang="en-GB" dirty="0"/>
              <a:t>Analogy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059C0-0268-4DDC-9C6E-1D9E90208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8" y="1318419"/>
            <a:ext cx="5647492" cy="5321299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/>
              <a:t>Consider </a:t>
            </a:r>
            <a:r>
              <a:rPr lang="en-GB" sz="4200" b="1" dirty="0"/>
              <a:t>COURAGE</a:t>
            </a:r>
            <a:r>
              <a:rPr lang="en-GB" sz="2400" dirty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A courageous </a:t>
            </a:r>
            <a:r>
              <a:rPr lang="en-GB" sz="2400" b="1" dirty="0">
                <a:solidFill>
                  <a:srgbClr val="FF0000"/>
                </a:solidFill>
              </a:rPr>
              <a:t>[</a:t>
            </a:r>
            <a:r>
              <a:rPr lang="en-GB" sz="2400" dirty="0"/>
              <a:t>person</a:t>
            </a:r>
            <a:r>
              <a:rPr lang="en-GB" sz="2400" b="1" dirty="0">
                <a:solidFill>
                  <a:srgbClr val="FF0000"/>
                </a:solidFill>
              </a:rPr>
              <a:t>]</a:t>
            </a:r>
            <a:r>
              <a:rPr lang="en-GB" sz="2400" dirty="0"/>
              <a:t> isn’t just…	</a:t>
            </a:r>
          </a:p>
          <a:p>
            <a:pPr marL="0" indent="0">
              <a:buNone/>
            </a:pPr>
            <a:r>
              <a:rPr lang="en-GB" sz="2400" dirty="0"/>
              <a:t>someone </a:t>
            </a:r>
            <a:r>
              <a:rPr lang="en-GB" sz="2400" i="1" dirty="0"/>
              <a:t>not experiencing fear</a:t>
            </a:r>
            <a:r>
              <a:rPr lang="en-GB" sz="2400" dirty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Courage involves managing your fear, and controlling it.</a:t>
            </a:r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e.g. someone who had no fear of being immoral or did not fear their loved ones being harmed. This would not be a courageous person.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Courage involves fear.</a:t>
            </a:r>
          </a:p>
          <a:p>
            <a:pPr marL="0" indent="0">
              <a:buNone/>
            </a:pPr>
            <a:endParaRPr lang="en-GB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5AC88D-FAD4-4672-B314-69293EDB1933}"/>
              </a:ext>
            </a:extLst>
          </p:cNvPr>
          <p:cNvCxnSpPr>
            <a:cxnSpLocks/>
          </p:cNvCxnSpPr>
          <p:nvPr/>
        </p:nvCxnSpPr>
        <p:spPr>
          <a:xfrm>
            <a:off x="5622925" y="1152526"/>
            <a:ext cx="0" cy="53212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01F0E9-6144-40AD-8F2C-AB300F6D1570}"/>
              </a:ext>
            </a:extLst>
          </p:cNvPr>
          <p:cNvSpPr txBox="1">
            <a:spLocks/>
          </p:cNvSpPr>
          <p:nvPr/>
        </p:nvSpPr>
        <p:spPr>
          <a:xfrm>
            <a:off x="5810250" y="1152526"/>
            <a:ext cx="6381749" cy="55308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Likewise, consider </a:t>
            </a:r>
            <a:r>
              <a:rPr lang="en-GB" sz="4200" b="1" dirty="0"/>
              <a:t>FAULT TOLERANCE</a:t>
            </a:r>
            <a:r>
              <a:rPr lang="en-GB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dirty="0"/>
          </a:p>
          <a:p>
            <a:r>
              <a:rPr lang="en-GB" sz="2400" dirty="0"/>
              <a:t>A fault tolerant </a:t>
            </a:r>
            <a:r>
              <a:rPr lang="en-GB" sz="2400" b="1" dirty="0">
                <a:solidFill>
                  <a:srgbClr val="FF0000"/>
                </a:solidFill>
              </a:rPr>
              <a:t>[</a:t>
            </a:r>
            <a:r>
              <a:rPr lang="en-GB" sz="2400" dirty="0"/>
              <a:t>system</a:t>
            </a:r>
            <a:r>
              <a:rPr lang="en-GB" sz="2400" b="1" dirty="0">
                <a:solidFill>
                  <a:srgbClr val="FF0000"/>
                </a:solidFill>
              </a:rPr>
              <a:t>]</a:t>
            </a:r>
            <a:r>
              <a:rPr lang="en-GB" sz="2400" dirty="0"/>
              <a:t> isn’t just…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/>
              <a:t>a system </a:t>
            </a:r>
            <a:r>
              <a:rPr lang="en-GB" sz="2400" i="1" dirty="0"/>
              <a:t>not experiencing faults</a:t>
            </a:r>
            <a:r>
              <a:rPr lang="en-GB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dirty="0"/>
          </a:p>
          <a:p>
            <a:r>
              <a:rPr lang="en-GB" sz="2400" dirty="0"/>
              <a:t>FT involves managing faults, and controlling them.</a:t>
            </a:r>
          </a:p>
          <a:p>
            <a:endParaRPr lang="en-GB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/>
              <a:t>e.g. a system that had no faults would probably have no complexity. It would probably never evolve, or improve. When the system failed, it would probably fail completely.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/>
              <a:t>Fault tolerance involves faults.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17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765"/>
    </mc:Choice>
    <mc:Fallback xmlns="">
      <p:transition spd="slow" advTm="1027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74A4C-46CD-4020-A771-A7991357F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517819"/>
            <a:ext cx="11049000" cy="54895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3600" dirty="0"/>
              <a:t>Now high availability.</a:t>
            </a:r>
          </a:p>
          <a:p>
            <a:pPr marL="0" indent="0">
              <a:buNone/>
            </a:pPr>
            <a:endParaRPr lang="en-GB" sz="3200" dirty="0"/>
          </a:p>
          <a:p>
            <a:r>
              <a:rPr lang="en-GB" sz="2400" dirty="0"/>
              <a:t>For a service to be </a:t>
            </a:r>
            <a:r>
              <a:rPr lang="en-GB" sz="2400" i="1" dirty="0">
                <a:solidFill>
                  <a:srgbClr val="002060"/>
                </a:solidFill>
              </a:rPr>
              <a:t>highly available </a:t>
            </a:r>
            <a:r>
              <a:rPr lang="en-GB" sz="2400" dirty="0"/>
              <a:t>is simply for it to have a high degree of </a:t>
            </a:r>
            <a:r>
              <a:rPr lang="en-GB" sz="2400" i="1" dirty="0">
                <a:solidFill>
                  <a:srgbClr val="002060"/>
                </a:solidFill>
              </a:rPr>
              <a:t>availability.</a:t>
            </a:r>
          </a:p>
          <a:p>
            <a:pPr marL="0" indent="0">
              <a:buNone/>
            </a:pPr>
            <a:endParaRPr lang="en-GB" sz="2400" i="1" dirty="0">
              <a:solidFill>
                <a:srgbClr val="002060"/>
              </a:solidFill>
            </a:endParaRPr>
          </a:p>
          <a:p>
            <a:r>
              <a:rPr lang="en-GB" sz="2400" dirty="0"/>
              <a:t>“Highly” is a relative term. (“When does an available service become a highly available service?”) </a:t>
            </a:r>
            <a:r>
              <a:rPr lang="en-GB" sz="2400" i="1" dirty="0">
                <a:solidFill>
                  <a:schemeClr val="bg1">
                    <a:lumMod val="50000"/>
                  </a:schemeClr>
                </a:solidFill>
              </a:rPr>
              <a:t>Note: it is not necessarily a bad thing that we cannot provide an answer.</a:t>
            </a:r>
          </a:p>
          <a:p>
            <a:endParaRPr lang="en-GB" sz="2400" dirty="0"/>
          </a:p>
          <a:p>
            <a:r>
              <a:rPr lang="en-GB" sz="2400" dirty="0"/>
              <a:t>Very dark room ------ highly available service </a:t>
            </a:r>
          </a:p>
          <a:p>
            <a:endParaRPr lang="en-GB" sz="2400" dirty="0"/>
          </a:p>
          <a:p>
            <a:r>
              <a:rPr lang="en-GB" sz="2400" dirty="0"/>
              <a:t>PERHAPS </a:t>
            </a:r>
            <a:r>
              <a:rPr lang="en-GB" sz="2400" i="1" dirty="0">
                <a:solidFill>
                  <a:srgbClr val="002060"/>
                </a:solidFill>
              </a:rPr>
              <a:t>the capacity to tolerate faults </a:t>
            </a:r>
            <a:r>
              <a:rPr lang="en-GB" sz="2400" dirty="0"/>
              <a:t>also comes in gradations (just like availability). Some systems are highly fault tolerant, while others are moderately fault tolerant.</a:t>
            </a:r>
          </a:p>
          <a:p>
            <a:endParaRPr lang="en-GB" sz="2400" dirty="0"/>
          </a:p>
          <a:p>
            <a:r>
              <a:rPr lang="en-GB" sz="2400" dirty="0"/>
              <a:t>However, the fact is that it’s unhelpful to talk about gradations of fault tolerance. [WHY?]</a:t>
            </a:r>
          </a:p>
          <a:p>
            <a:pPr marL="0" indent="0">
              <a:buNone/>
            </a:pPr>
            <a:endParaRPr lang="en-GB" sz="24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249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103"/>
    </mc:Choice>
    <mc:Fallback xmlns="">
      <p:transition spd="slow" advTm="94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E37DD-CDCE-4112-805A-F1CE0EEBC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855" y="1123876"/>
            <a:ext cx="5116033" cy="4032915"/>
          </a:xfrm>
        </p:spPr>
        <p:txBody>
          <a:bodyPr/>
          <a:lstStyle/>
          <a:p>
            <a:r>
              <a:rPr lang="en-GB" dirty="0"/>
              <a:t>Systems are either fault tolerant or not fault tolerant.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Like a light switch ‘it is a convenient fiction that each switch must be definitely on or definitely off. There must be intermediate positions, but for most purposes we can forget about them. Turing 1950</a:t>
            </a:r>
          </a:p>
          <a:p>
            <a:pPr marL="0" indent="0">
              <a:buNone/>
            </a:pP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dirty="0"/>
              <a:t>Systems are available to some </a:t>
            </a:r>
            <a:r>
              <a:rPr lang="en-GB" i="1" dirty="0"/>
              <a:t>degree</a:t>
            </a:r>
            <a:r>
              <a:rPr lang="en-GB" dirty="0"/>
              <a:t>.</a:t>
            </a:r>
          </a:p>
        </p:txBody>
      </p:sp>
      <p:pic>
        <p:nvPicPr>
          <p:cNvPr id="14338" name="Picture 2" descr="How Does a Light Switch Work?">
            <a:extLst>
              <a:ext uri="{FF2B5EF4-FFF2-40B4-BE49-F238E27FC236}">
                <a16:creationId xmlns:a16="http://schemas.microsoft.com/office/drawing/2014/main" id="{9B8B0ADD-77CD-4A45-BE49-1E79DD9E6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8269" y="506634"/>
            <a:ext cx="5196520" cy="292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PENTHOUSE SINGLE 120W LED DIMMER SWITCH IN SATIN NICKEL - Wandsworth  Electrical">
            <a:extLst>
              <a:ext uri="{FF2B5EF4-FFF2-40B4-BE49-F238E27FC236}">
                <a16:creationId xmlns:a16="http://schemas.microsoft.com/office/drawing/2014/main" id="{08D9B373-8363-4BFF-9792-4390E603F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69078" y="3349256"/>
            <a:ext cx="3893067" cy="373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8F2589-B126-4414-9C51-E2A40DC9C597}"/>
              </a:ext>
            </a:extLst>
          </p:cNvPr>
          <p:cNvSpPr/>
          <p:nvPr/>
        </p:nvSpPr>
        <p:spPr>
          <a:xfrm>
            <a:off x="7733859" y="5604209"/>
            <a:ext cx="32426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Availability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0B776-AB18-4ABD-A201-EE96A00D2B6F}"/>
              </a:ext>
            </a:extLst>
          </p:cNvPr>
          <p:cNvSpPr/>
          <p:nvPr/>
        </p:nvSpPr>
        <p:spPr>
          <a:xfrm>
            <a:off x="8148105" y="506634"/>
            <a:ext cx="7200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FT</a:t>
            </a:r>
          </a:p>
        </p:txBody>
      </p:sp>
    </p:spTree>
    <p:extLst>
      <p:ext uri="{BB962C8B-B14F-4D97-AF65-F5344CB8AC3E}">
        <p14:creationId xmlns:p14="http://schemas.microsoft.com/office/powerpoint/2010/main" val="41367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76"/>
    </mc:Choice>
    <mc:Fallback xmlns="">
      <p:transition spd="slow" advTm="180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BA1B3-34D0-4DC1-BA0F-F869ACEAE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4867"/>
            <a:ext cx="10515600" cy="1325563"/>
          </a:xfrm>
        </p:spPr>
        <p:txBody>
          <a:bodyPr>
            <a:noAutofit/>
          </a:bodyPr>
          <a:lstStyle/>
          <a:p>
            <a:r>
              <a:rPr lang="en-GB" sz="3600" dirty="0"/>
              <a:t>If one measure comes in gradations, while another is “ON-OFF”, 	which would you naturally say is more demanding </a:t>
            </a:r>
            <a:r>
              <a:rPr lang="en-GB" sz="2000" dirty="0"/>
              <a:t>(the gradation one or the ON-OFF one)</a:t>
            </a:r>
            <a:r>
              <a:rPr lang="en-GB" sz="5400" dirty="0"/>
              <a:t>?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05AEB-2800-42ED-9965-6F3151A95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3352799"/>
            <a:ext cx="10934700" cy="282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(1) Surely the ON-OFF measure is more demanding.</a:t>
            </a:r>
          </a:p>
          <a:p>
            <a:pPr marL="0" indent="0">
              <a:buNone/>
            </a:pPr>
            <a:r>
              <a:rPr lang="en-GB" dirty="0"/>
              <a:t>(2) Fault Tolerance is the ON-OFF measure.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Therefore, fault tolerance is more demanding.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681478-356C-47C5-BED0-C07ECF5674FE}"/>
              </a:ext>
            </a:extLst>
          </p:cNvPr>
          <p:cNvSpPr/>
          <p:nvPr/>
        </p:nvSpPr>
        <p:spPr>
          <a:xfrm>
            <a:off x="756285" y="380999"/>
            <a:ext cx="10934700" cy="19526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29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32"/>
    </mc:Choice>
    <mc:Fallback xmlns="">
      <p:transition spd="slow" advTm="32032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232D8B1-E1D4-4A5A-8153-EEB6BA743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12172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3903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B704C-3C2E-47EA-9BE2-4A7B654D1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88331"/>
            <a:ext cx="10515600" cy="1325563"/>
          </a:xfrm>
        </p:spPr>
        <p:txBody>
          <a:bodyPr/>
          <a:lstStyle/>
          <a:p>
            <a:r>
              <a:rPr lang="en-GB" dirty="0"/>
              <a:t>FT, HA and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7AD52-66EB-43E5-A33E-92BC35D96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70" y="1600199"/>
            <a:ext cx="11689080" cy="5169469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It can be </a:t>
            </a:r>
            <a:r>
              <a:rPr lang="en-GB" b="1" dirty="0">
                <a:solidFill>
                  <a:srgbClr val="FF0000"/>
                </a:solidFill>
              </a:rPr>
              <a:t>perverse/unnatural</a:t>
            </a:r>
            <a:r>
              <a:rPr lang="en-GB" dirty="0"/>
              <a:t> to implement FT, because of how much redundancy it requires.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We have to think about what we </a:t>
            </a:r>
            <a:r>
              <a:rPr lang="en-GB" b="1" dirty="0"/>
              <a:t>value</a:t>
            </a:r>
          </a:p>
          <a:p>
            <a:endParaRPr lang="en-GB" b="1" dirty="0"/>
          </a:p>
          <a:p>
            <a:r>
              <a:rPr lang="en-GB" dirty="0"/>
              <a:t>Would you—</a:t>
            </a:r>
            <a:r>
              <a:rPr lang="en-GB" i="1" dirty="0"/>
              <a:t>really</a:t>
            </a:r>
            <a:r>
              <a:rPr lang="en-GB" dirty="0"/>
              <a:t>—want a fault tolerant wardrobe?</a:t>
            </a:r>
          </a:p>
          <a:p>
            <a:endParaRPr lang="en-GB" dirty="0"/>
          </a:p>
          <a:p>
            <a:r>
              <a:rPr lang="en-GB" dirty="0"/>
              <a:t>The Case of the Aid Package Website. Not mission critical. What would you undermine if you made them pay for fault tolerance? What a mistake that would be.</a:t>
            </a:r>
          </a:p>
          <a:p>
            <a:endParaRPr lang="en-GB" dirty="0"/>
          </a:p>
          <a:p>
            <a:r>
              <a:rPr lang="en-GB" dirty="0"/>
              <a:t>Going further: the case of </a:t>
            </a:r>
            <a:r>
              <a:rPr lang="en-GB" b="1" i="1" dirty="0">
                <a:solidFill>
                  <a:srgbClr val="002060"/>
                </a:solidFill>
              </a:rPr>
              <a:t>SYSTEM</a:t>
            </a:r>
            <a:r>
              <a:rPr lang="en-GB" dirty="0"/>
              <a:t> = [your family]. Would you make the system FT free of charge, if you could? 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Of course not. Here, we value </a:t>
            </a:r>
            <a:r>
              <a:rPr lang="en-GB" i="1" dirty="0">
                <a:solidFill>
                  <a:schemeClr val="bg1">
                    <a:lumMod val="75000"/>
                  </a:schemeClr>
                </a:solidFill>
              </a:rPr>
              <a:t>repair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 of parts, not replacement.</a:t>
            </a:r>
          </a:p>
        </p:txBody>
      </p:sp>
    </p:spTree>
    <p:extLst>
      <p:ext uri="{BB962C8B-B14F-4D97-AF65-F5344CB8AC3E}">
        <p14:creationId xmlns:p14="http://schemas.microsoft.com/office/powerpoint/2010/main" val="263100028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C440B-C12B-4AA5-B4C5-79C02D357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460" y="774065"/>
            <a:ext cx="10515600" cy="18319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7200" dirty="0">
                <a:solidFill>
                  <a:srgbClr val="0F1419"/>
                </a:solidFill>
                <a:latin typeface="TwitterChirp"/>
              </a:rPr>
              <a:t>“</a:t>
            </a:r>
            <a:r>
              <a:rPr lang="en-GB" dirty="0">
                <a:solidFill>
                  <a:srgbClr val="0F1419"/>
                </a:solidFill>
                <a:latin typeface="TwitterChirp"/>
              </a:rPr>
              <a:t>As soon as we start maintaining something as if it were a fault tolerant system,</a:t>
            </a:r>
            <a:r>
              <a:rPr lang="en-GB" b="0" i="0" dirty="0">
                <a:solidFill>
                  <a:srgbClr val="0F1419"/>
                </a:solidFill>
                <a:effectLst/>
                <a:latin typeface="TwitterChirp"/>
              </a:rPr>
              <a:t> you start </a:t>
            </a:r>
            <a:r>
              <a:rPr lang="en-GB" dirty="0">
                <a:solidFill>
                  <a:srgbClr val="0F1419"/>
                </a:solidFill>
                <a:latin typeface="TwitterChirp"/>
              </a:rPr>
              <a:t>viewing its parts </a:t>
            </a:r>
            <a:r>
              <a:rPr lang="en-GB" b="0" i="0" dirty="0">
                <a:solidFill>
                  <a:srgbClr val="0F1419"/>
                </a:solidFill>
                <a:effectLst/>
                <a:latin typeface="TwitterChirp"/>
              </a:rPr>
              <a:t>as being independent of one another and replaceable</a:t>
            </a:r>
            <a:r>
              <a:rPr lang="en-GB" sz="5800" b="0" i="0" dirty="0">
                <a:solidFill>
                  <a:srgbClr val="0F1419"/>
                </a:solidFill>
                <a:effectLst/>
                <a:latin typeface="TwitterChirp"/>
              </a:rPr>
              <a:t>”</a:t>
            </a:r>
            <a:endParaRPr lang="en-GB" sz="5800" dirty="0">
              <a:solidFill>
                <a:srgbClr val="0F1419"/>
              </a:solidFill>
              <a:latin typeface="TwitterChirp"/>
            </a:endParaRPr>
          </a:p>
          <a:p>
            <a:endParaRPr lang="en-GB" dirty="0"/>
          </a:p>
        </p:txBody>
      </p:sp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873D4433-6306-40A5-ACBA-3AC6BB2F6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" y="3164681"/>
            <a:ext cx="4503420" cy="253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E0B977-88EC-4F64-A1EF-8611ED382322}"/>
              </a:ext>
            </a:extLst>
          </p:cNvPr>
          <p:cNvSpPr txBox="1"/>
          <p:nvPr/>
        </p:nvSpPr>
        <p:spPr>
          <a:xfrm>
            <a:off x="7018020" y="3075057"/>
            <a:ext cx="4503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- Sir Rod Stewart</a:t>
            </a:r>
          </a:p>
        </p:txBody>
      </p:sp>
    </p:spTree>
    <p:extLst>
      <p:ext uri="{BB962C8B-B14F-4D97-AF65-F5344CB8AC3E}">
        <p14:creationId xmlns:p14="http://schemas.microsoft.com/office/powerpoint/2010/main" val="38589299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1287A-F539-4CC6-AFEF-CDF18D0FF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4657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And this gets to the heart of the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21027-3BE7-4D9A-8812-4113831B4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0" y="2265045"/>
            <a:ext cx="11747500" cy="2992755"/>
          </a:xfrm>
        </p:spPr>
        <p:txBody>
          <a:bodyPr>
            <a:normAutofit/>
          </a:bodyPr>
          <a:lstStyle/>
          <a:p>
            <a:r>
              <a:rPr lang="en-GB" dirty="0"/>
              <a:t>It’s often supposed that because FT achieves 100% uptime, and HA is about 99.999% available…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6300" dirty="0"/>
              <a:t>“FT is just a tiny step beyond HA.”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C6F23A-C5D6-4ABC-AA9D-5A2DC7D21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0580" y="4583430"/>
            <a:ext cx="1852004" cy="164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DE1D7F-33B4-45C8-8B90-DE50C82E7B97}"/>
              </a:ext>
            </a:extLst>
          </p:cNvPr>
          <p:cNvSpPr txBox="1"/>
          <p:nvPr/>
        </p:nvSpPr>
        <p:spPr>
          <a:xfrm>
            <a:off x="9894570" y="5257800"/>
            <a:ext cx="2297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Yes… and no</a:t>
            </a:r>
          </a:p>
        </p:txBody>
      </p:sp>
    </p:spTree>
    <p:extLst>
      <p:ext uri="{BB962C8B-B14F-4D97-AF65-F5344CB8AC3E}">
        <p14:creationId xmlns:p14="http://schemas.microsoft.com/office/powerpoint/2010/main" val="26186845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9D095D2-F15A-4864-A44E-AB315CB892F1}"/>
              </a:ext>
            </a:extLst>
          </p:cNvPr>
          <p:cNvCxnSpPr/>
          <p:nvPr/>
        </p:nvCxnSpPr>
        <p:spPr>
          <a:xfrm>
            <a:off x="7823835" y="2992120"/>
            <a:ext cx="0" cy="25050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68A2D34-DFF8-4CB3-8FCD-C26108B361C5}"/>
              </a:ext>
            </a:extLst>
          </p:cNvPr>
          <p:cNvCxnSpPr>
            <a:cxnSpLocks/>
          </p:cNvCxnSpPr>
          <p:nvPr/>
        </p:nvCxnSpPr>
        <p:spPr>
          <a:xfrm flipH="1">
            <a:off x="7823835" y="5497195"/>
            <a:ext cx="3311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640E93B-B08A-4E5C-A79B-11863655A954}"/>
              </a:ext>
            </a:extLst>
          </p:cNvPr>
          <p:cNvSpPr txBox="1"/>
          <p:nvPr/>
        </p:nvSpPr>
        <p:spPr>
          <a:xfrm>
            <a:off x="6644006" y="3890714"/>
            <a:ext cx="1320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Cost and effort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18BA83-3045-46F3-9DD4-04E28C137A06}"/>
              </a:ext>
            </a:extLst>
          </p:cNvPr>
          <p:cNvSpPr txBox="1"/>
          <p:nvPr/>
        </p:nvSpPr>
        <p:spPr>
          <a:xfrm>
            <a:off x="8769033" y="5649592"/>
            <a:ext cx="2019934" cy="375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Availability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514CE25-0EFA-44FD-8670-9124C3E30FB5}"/>
              </a:ext>
            </a:extLst>
          </p:cNvPr>
          <p:cNvSpPr/>
          <p:nvPr/>
        </p:nvSpPr>
        <p:spPr>
          <a:xfrm>
            <a:off x="7833360" y="2722880"/>
            <a:ext cx="3159760" cy="2783840"/>
          </a:xfrm>
          <a:custGeom>
            <a:avLst/>
            <a:gdLst>
              <a:gd name="connsiteX0" fmla="*/ 0 w 3159760"/>
              <a:gd name="connsiteY0" fmla="*/ 2783840 h 2783840"/>
              <a:gd name="connsiteX1" fmla="*/ 1198880 w 3159760"/>
              <a:gd name="connsiteY1" fmla="*/ 2458720 h 2783840"/>
              <a:gd name="connsiteX2" fmla="*/ 2519680 w 3159760"/>
              <a:gd name="connsiteY2" fmla="*/ 1798320 h 2783840"/>
              <a:gd name="connsiteX3" fmla="*/ 3017520 w 3159760"/>
              <a:gd name="connsiteY3" fmla="*/ 1188720 h 2783840"/>
              <a:gd name="connsiteX4" fmla="*/ 3159760 w 3159760"/>
              <a:gd name="connsiteY4" fmla="*/ 0 h 27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9760" h="2783840">
                <a:moveTo>
                  <a:pt x="0" y="2783840"/>
                </a:moveTo>
                <a:cubicBezTo>
                  <a:pt x="389466" y="2703406"/>
                  <a:pt x="778933" y="2622973"/>
                  <a:pt x="1198880" y="2458720"/>
                </a:cubicBezTo>
                <a:cubicBezTo>
                  <a:pt x="1618827" y="2294467"/>
                  <a:pt x="2216573" y="2009987"/>
                  <a:pt x="2519680" y="1798320"/>
                </a:cubicBezTo>
                <a:cubicBezTo>
                  <a:pt x="2822787" y="1586653"/>
                  <a:pt x="2910840" y="1488440"/>
                  <a:pt x="3017520" y="1188720"/>
                </a:cubicBezTo>
                <a:cubicBezTo>
                  <a:pt x="3124200" y="889000"/>
                  <a:pt x="3141980" y="444500"/>
                  <a:pt x="315976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A99741-E580-4062-BD2F-F5AB465482C6}"/>
              </a:ext>
            </a:extLst>
          </p:cNvPr>
          <p:cNvCxnSpPr/>
          <p:nvPr/>
        </p:nvCxnSpPr>
        <p:spPr>
          <a:xfrm>
            <a:off x="1889760" y="2940685"/>
            <a:ext cx="0" cy="26479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4C4BF9-264F-4C2C-996C-30C5086064E4}"/>
              </a:ext>
            </a:extLst>
          </p:cNvPr>
          <p:cNvCxnSpPr>
            <a:cxnSpLocks/>
          </p:cNvCxnSpPr>
          <p:nvPr/>
        </p:nvCxnSpPr>
        <p:spPr>
          <a:xfrm flipH="1">
            <a:off x="1889760" y="5588633"/>
            <a:ext cx="3708400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724E883-0C58-4E41-B0BE-CDF997E6B5C5}"/>
              </a:ext>
            </a:extLst>
          </p:cNvPr>
          <p:cNvSpPr txBox="1"/>
          <p:nvPr/>
        </p:nvSpPr>
        <p:spPr>
          <a:xfrm>
            <a:off x="426721" y="3760857"/>
            <a:ext cx="1320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Cost and effort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8D5896-2604-48E3-94AB-4ED1DC41276A}"/>
              </a:ext>
            </a:extLst>
          </p:cNvPr>
          <p:cNvSpPr txBox="1"/>
          <p:nvPr/>
        </p:nvSpPr>
        <p:spPr>
          <a:xfrm>
            <a:off x="3070226" y="5837228"/>
            <a:ext cx="2019934" cy="375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Availability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1F7892-75DF-42FA-BD46-33B5AF973872}"/>
              </a:ext>
            </a:extLst>
          </p:cNvPr>
          <p:cNvSpPr txBox="1"/>
          <p:nvPr/>
        </p:nvSpPr>
        <p:spPr>
          <a:xfrm>
            <a:off x="1666240" y="782320"/>
            <a:ext cx="328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latin typeface="Bookman Old Style" panose="02050604050505020204" pitchFamily="18" charset="0"/>
              </a:rPr>
              <a:t>What you think it’s like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90F0087-CCB1-4823-92D6-C68A5141FE3A}"/>
              </a:ext>
            </a:extLst>
          </p:cNvPr>
          <p:cNvCxnSpPr>
            <a:cxnSpLocks/>
          </p:cNvCxnSpPr>
          <p:nvPr/>
        </p:nvCxnSpPr>
        <p:spPr>
          <a:xfrm flipV="1">
            <a:off x="1889760" y="3169920"/>
            <a:ext cx="3281680" cy="2418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588A032-BDD9-4F86-B13E-86264580F223}"/>
              </a:ext>
            </a:extLst>
          </p:cNvPr>
          <p:cNvSpPr txBox="1"/>
          <p:nvPr/>
        </p:nvSpPr>
        <p:spPr>
          <a:xfrm>
            <a:off x="8138160" y="629920"/>
            <a:ext cx="328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latin typeface="Bookman Old Style" panose="02050604050505020204" pitchFamily="18" charset="0"/>
              </a:rPr>
              <a:t>What it’s actually like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E30270-377B-4A61-A480-EFABBD62A71D}"/>
              </a:ext>
            </a:extLst>
          </p:cNvPr>
          <p:cNvSpPr txBox="1"/>
          <p:nvPr/>
        </p:nvSpPr>
        <p:spPr>
          <a:xfrm>
            <a:off x="6177280" y="6167737"/>
            <a:ext cx="5587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Are you </a:t>
            </a:r>
            <a:r>
              <a:rPr lang="en-GB" sz="3600" b="1" i="1" dirty="0"/>
              <a:t>SURE</a:t>
            </a:r>
            <a:r>
              <a:rPr lang="en-GB" sz="3600" dirty="0"/>
              <a:t> you want FT?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3B44A04-1B7C-4639-BB26-909EDB8AB647}"/>
              </a:ext>
            </a:extLst>
          </p:cNvPr>
          <p:cNvCxnSpPr/>
          <p:nvPr/>
        </p:nvCxnSpPr>
        <p:spPr>
          <a:xfrm>
            <a:off x="10993120" y="2286000"/>
            <a:ext cx="0" cy="3211195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68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animBg="1"/>
      <p:bldP spid="20" grpId="0"/>
      <p:bldP spid="2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3DD06-C62A-4B6C-802C-1ECFCF080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00935"/>
          </a:xfrm>
        </p:spPr>
        <p:txBody>
          <a:bodyPr/>
          <a:lstStyle/>
          <a:p>
            <a:r>
              <a:rPr lang="en-GB" dirty="0"/>
              <a:t>“The fault tolerant system experienced downtime” 	= </a:t>
            </a:r>
            <a:r>
              <a:rPr lang="en-GB" i="1" dirty="0">
                <a:solidFill>
                  <a:srgbClr val="C00000"/>
                </a:solidFill>
              </a:rPr>
              <a:t>The square didn’t have four sides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(A highly available system can be capable of experiencing downtime)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DB0DA76-0D0B-4D11-8442-B684007AB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320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6226B75-5831-4424-8AC7-FE7F30DD0E2E}"/>
              </a:ext>
            </a:extLst>
          </p:cNvPr>
          <p:cNvSpPr txBox="1"/>
          <p:nvPr/>
        </p:nvSpPr>
        <p:spPr>
          <a:xfrm>
            <a:off x="445770" y="628650"/>
            <a:ext cx="107442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/>
          </a:p>
          <a:p>
            <a:pPr algn="ctr"/>
            <a:r>
              <a:rPr lang="en-GB" sz="2800" dirty="0"/>
              <a:t>How serious are the consequences of a system not being available (i.e. down)?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(1) SYSTEM = aeroplane engine</a:t>
            </a:r>
          </a:p>
          <a:p>
            <a:endParaRPr lang="en-GB" sz="2800" dirty="0"/>
          </a:p>
          <a:p>
            <a:r>
              <a:rPr lang="en-GB" sz="2800" dirty="0"/>
              <a:t>(2) SYSTEM = circulatory system</a:t>
            </a:r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400" dirty="0">
                <a:solidFill>
                  <a:schemeClr val="bg1">
                    <a:lumMod val="50000"/>
                  </a:schemeClr>
                </a:solidFill>
              </a:rPr>
              <a:t>(It seems to me that redundancy is only realistically achievable in (1))</a:t>
            </a:r>
          </a:p>
          <a:p>
            <a:endParaRPr lang="en-GB" sz="2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3B069B-C24A-4860-A4B3-C906CE64EAF4}"/>
              </a:ext>
            </a:extLst>
          </p:cNvPr>
          <p:cNvSpPr/>
          <p:nvPr/>
        </p:nvSpPr>
        <p:spPr>
          <a:xfrm>
            <a:off x="638600" y="982980"/>
            <a:ext cx="10551370" cy="108585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2" descr="UEFA Doctor Shares Eriksen&amp;#39;s Reaction After Being Revived - Danred Sports">
            <a:extLst>
              <a:ext uri="{FF2B5EF4-FFF2-40B4-BE49-F238E27FC236}">
                <a16:creationId xmlns:a16="http://schemas.microsoft.com/office/drawing/2014/main" id="{9D486AE1-98C0-4AA6-AE8A-B206A895E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2895" y="3348990"/>
            <a:ext cx="4040505" cy="269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549827-CAC3-407E-99A1-4388B130B936}"/>
              </a:ext>
            </a:extLst>
          </p:cNvPr>
          <p:cNvSpPr txBox="1"/>
          <p:nvPr/>
        </p:nvSpPr>
        <p:spPr>
          <a:xfrm>
            <a:off x="1325880" y="2571750"/>
            <a:ext cx="9635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Fault tolerance may be desirable, e.g.:</a:t>
            </a:r>
          </a:p>
        </p:txBody>
      </p:sp>
    </p:spTree>
    <p:extLst>
      <p:ext uri="{BB962C8B-B14F-4D97-AF65-F5344CB8AC3E}">
        <p14:creationId xmlns:p14="http://schemas.microsoft.com/office/powerpoint/2010/main" val="175559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83EDD-5569-4379-9FF0-B94F10C29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have looked 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5A2D9-0E86-47E4-8395-EC0D45815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280" y="1967865"/>
            <a:ext cx="11099800" cy="3193415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GB" sz="3200" dirty="0"/>
              <a:t>Elasticity and Scalability.</a:t>
            </a:r>
          </a:p>
          <a:p>
            <a:pPr marL="514350" indent="-514350">
              <a:buAutoNum type="arabicPeriod"/>
            </a:pPr>
            <a:endParaRPr lang="en-GB" sz="3200" dirty="0"/>
          </a:p>
          <a:p>
            <a:pPr marL="514350" indent="-514350">
              <a:buAutoNum type="arabicPeriod"/>
            </a:pPr>
            <a:r>
              <a:rPr lang="en-GB" sz="3200" dirty="0"/>
              <a:t>The “as a service” models.</a:t>
            </a:r>
          </a:p>
          <a:p>
            <a:pPr marL="514350" indent="-514350">
              <a:buAutoNum type="arabicPeriod"/>
            </a:pPr>
            <a:endParaRPr lang="en-GB" sz="3200" dirty="0"/>
          </a:p>
          <a:p>
            <a:pPr marL="514350" indent="-514350">
              <a:buAutoNum type="arabicPeriod"/>
            </a:pPr>
            <a:r>
              <a:rPr lang="en-GB" sz="3200" dirty="0"/>
              <a:t>The difference between FAULT TOLERANCE and AVAILABILITY.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052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767"/>
    </mc:Choice>
    <mc:Fallback xmlns="">
      <p:transition spd="slow" advTm="697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5F58CF-7A9C-4576-BCE5-C378A97F947E}"/>
              </a:ext>
            </a:extLst>
          </p:cNvPr>
          <p:cNvSpPr txBox="1"/>
          <p:nvPr/>
        </p:nvSpPr>
        <p:spPr>
          <a:xfrm>
            <a:off x="1672590" y="126742"/>
            <a:ext cx="10660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Further reading </a:t>
            </a:r>
          </a:p>
          <a:p>
            <a:r>
              <a:rPr lang="en-GB" sz="2400" dirty="0"/>
              <a:t>on fault tolerance and high availability (not AWS in particular, just general)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B4A65A-94E2-44D4-A786-F8686C911615}"/>
              </a:ext>
            </a:extLst>
          </p:cNvPr>
          <p:cNvSpPr txBox="1"/>
          <p:nvPr/>
        </p:nvSpPr>
        <p:spPr>
          <a:xfrm>
            <a:off x="444843" y="1375946"/>
            <a:ext cx="1150002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Jon </a:t>
            </a:r>
            <a:r>
              <a:rPr lang="en-GB" dirty="0" err="1"/>
              <a:t>Bonso</a:t>
            </a:r>
            <a:r>
              <a:rPr lang="en-GB" dirty="0"/>
              <a:t> (2020).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High Availability Vs Fault Tolerance</a:t>
            </a:r>
            <a:r>
              <a:rPr lang="en-GB" dirty="0"/>
              <a:t>. Available at: </a:t>
            </a:r>
            <a:r>
              <a:rPr lang="en-GB" dirty="0">
                <a:hlinkClick r:id="rId3"/>
              </a:rPr>
              <a:t>https://www.linkedin.com/pulse/high-availability-vs-fault-tolerance-jon-bonso/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IBM. High availability versus fault tolerance. Available at: </a:t>
            </a:r>
            <a:r>
              <a:rPr lang="en-GB" dirty="0">
                <a:hlinkClick r:id="rId4"/>
              </a:rPr>
              <a:t>https://www.ibm.com/docs/en/powerha-aix/7.2?topic=aix-high-availability-versus-fault-tolerance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Jim Gray (1985). Why do computers stop and what can be done about it?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Chris </a:t>
            </a:r>
            <a:r>
              <a:rPr lang="en-GB" dirty="0" err="1"/>
              <a:t>Colohan</a:t>
            </a:r>
            <a:r>
              <a:rPr lang="en-GB" dirty="0"/>
              <a:t> (2016). The many types of fail. Available at: </a:t>
            </a:r>
            <a:r>
              <a:rPr lang="en-GB" dirty="0">
                <a:hlinkClick r:id="rId5"/>
              </a:rPr>
              <a:t>https://www.youtube.com/watch?v=MnYlwjuGcg8&amp;ab_channel=DistributedSystemsCourse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i="1" dirty="0">
                <a:solidFill>
                  <a:schemeClr val="bg1">
                    <a:lumMod val="50000"/>
                  </a:schemeClr>
                </a:solidFill>
              </a:rPr>
              <a:t>He’ll introduce you to Byzantine failures, which Barbara </a:t>
            </a:r>
            <a:r>
              <a:rPr lang="en-GB" i="1" dirty="0" err="1">
                <a:solidFill>
                  <a:schemeClr val="bg1">
                    <a:lumMod val="50000"/>
                  </a:schemeClr>
                </a:solidFill>
              </a:rPr>
              <a:t>Liskov</a:t>
            </a:r>
            <a:r>
              <a:rPr lang="en-GB" i="1" dirty="0">
                <a:solidFill>
                  <a:schemeClr val="bg1">
                    <a:lumMod val="50000"/>
                  </a:schemeClr>
                </a:solidFill>
              </a:rPr>
              <a:t> talks about in the following.</a:t>
            </a:r>
          </a:p>
          <a:p>
            <a:endParaRPr lang="en-GB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dirty="0"/>
              <a:t>Barbara </a:t>
            </a:r>
            <a:r>
              <a:rPr lang="en-GB" dirty="0" err="1"/>
              <a:t>Liskov</a:t>
            </a:r>
            <a:r>
              <a:rPr lang="en-GB" dirty="0"/>
              <a:t> (2001). MIT: Colloquium on Practical Byzantine Fault Tolerance. Available at: </a:t>
            </a:r>
            <a:r>
              <a:rPr lang="en-GB" dirty="0">
                <a:hlinkClick r:id="rId6"/>
              </a:rPr>
              <a:t>https://www.youtube.com/watch?v=Uj638eFIWg8&amp;ab_channel=MITVideoProductions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Miguel Castro (2001). Practical Byzantine Fault Tolerance. Available at; </a:t>
            </a:r>
            <a:r>
              <a:rPr lang="en-GB" dirty="0">
                <a:hlinkClick r:id="rId7"/>
              </a:rPr>
              <a:t>http://publications.csail.mit.edu/lcs/pubs/pdf/MIT-LCS-TR-817.pdf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03602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D91F17-851E-4585-8241-BD78848126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4143" y="346384"/>
            <a:ext cx="9658434" cy="45294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76DE9DAB-478F-4FC7-BDAB-AA5A6668D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007" y="182879"/>
            <a:ext cx="2642553" cy="328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1AC7A4-D200-4B57-ACA5-9FC3885D2797}"/>
              </a:ext>
            </a:extLst>
          </p:cNvPr>
          <p:cNvSpPr txBox="1"/>
          <p:nvPr/>
        </p:nvSpPr>
        <p:spPr>
          <a:xfrm>
            <a:off x="314007" y="5039360"/>
            <a:ext cx="8493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badi Extra Light" panose="020B0604020202020204" pitchFamily="34" charset="0"/>
              </a:rPr>
              <a:t>Gray has no sentence that explicitly distinguishes fault tolerance from high availability, using those terms.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badi Extra Light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badi Extra Light" panose="020B0604020202020204" pitchFamily="34" charset="0"/>
              </a:rPr>
              <a:t>However, both these concepts are addressed in his paper.</a:t>
            </a:r>
          </a:p>
        </p:txBody>
      </p:sp>
    </p:spTree>
    <p:extLst>
      <p:ext uri="{BB962C8B-B14F-4D97-AF65-F5344CB8AC3E}">
        <p14:creationId xmlns:p14="http://schemas.microsoft.com/office/powerpoint/2010/main" val="150578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72"/>
    </mc:Choice>
    <mc:Fallback xmlns="">
      <p:transition spd="slow" advTm="11272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0E6729-5CC2-4069-93A9-37720DB5CC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351874"/>
            <a:ext cx="6593840" cy="61542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Left Brace 5">
            <a:extLst>
              <a:ext uri="{FF2B5EF4-FFF2-40B4-BE49-F238E27FC236}">
                <a16:creationId xmlns:a16="http://schemas.microsoft.com/office/drawing/2014/main" id="{4732EB7B-CB34-4E97-B135-A739D4C6E941}"/>
              </a:ext>
            </a:extLst>
          </p:cNvPr>
          <p:cNvSpPr/>
          <p:nvPr/>
        </p:nvSpPr>
        <p:spPr>
          <a:xfrm flipH="1">
            <a:off x="7477760" y="4657005"/>
            <a:ext cx="528320" cy="1849120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641F6F-9CA7-40DF-A7BD-444678CE6756}"/>
              </a:ext>
            </a:extLst>
          </p:cNvPr>
          <p:cNvSpPr txBox="1"/>
          <p:nvPr/>
        </p:nvSpPr>
        <p:spPr>
          <a:xfrm>
            <a:off x="8280400" y="4429761"/>
            <a:ext cx="36880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Gray is talking about a fault-tolerant system</a:t>
            </a:r>
          </a:p>
          <a:p>
            <a:endParaRPr lang="en-GB" dirty="0"/>
          </a:p>
          <a:p>
            <a:r>
              <a:rPr lang="en-GB" dirty="0">
                <a:solidFill>
                  <a:srgbClr val="C00000"/>
                </a:solidFill>
              </a:rPr>
              <a:t>“the rest of the system must tolerate failures and continue delivering service”</a:t>
            </a:r>
          </a:p>
        </p:txBody>
      </p:sp>
    </p:spTree>
    <p:extLst>
      <p:ext uri="{BB962C8B-B14F-4D97-AF65-F5344CB8AC3E}">
        <p14:creationId xmlns:p14="http://schemas.microsoft.com/office/powerpoint/2010/main" val="39990668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0D0342-6C4E-44EC-BB7F-C3ADCEFD78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6289" y="159487"/>
            <a:ext cx="8449340" cy="42737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7BA796-A54C-4075-8A55-C088CF26CE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6289" y="4550735"/>
            <a:ext cx="8449340" cy="1522407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31B9521-C855-4D03-AB5B-7D58495DBDF7}"/>
                  </a:ext>
                </a:extLst>
              </p14:cNvPr>
              <p14:cNvContentPartPr/>
              <p14:nvPr/>
            </p14:nvContentPartPr>
            <p14:xfrm>
              <a:off x="3784680" y="1415880"/>
              <a:ext cx="3594240" cy="140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31B9521-C855-4D03-AB5B-7D58495DBDF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68840" y="1352520"/>
                <a:ext cx="362556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976A936-92D0-42FD-8FD9-E0E2B52D187B}"/>
                  </a:ext>
                </a:extLst>
              </p14:cNvPr>
              <p14:cNvContentPartPr/>
              <p14:nvPr/>
            </p14:nvContentPartPr>
            <p14:xfrm>
              <a:off x="7156440" y="1486080"/>
              <a:ext cx="222480" cy="82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976A936-92D0-42FD-8FD9-E0E2B52D187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140600" y="1422720"/>
                <a:ext cx="253800" cy="20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859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61"/>
    </mc:Choice>
    <mc:Fallback xmlns="">
      <p:transition spd="slow" advTm="18246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1B5338-5F78-4358-925E-4497CB46D8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8240" y="365760"/>
            <a:ext cx="9330246" cy="25603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386585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F28C11-8B6D-4B34-ADDB-519AFA3A45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6682" y="232166"/>
            <a:ext cx="7426960" cy="59263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DE6DED-B162-44A2-9308-1B8AADEC7C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5999" y="6158473"/>
            <a:ext cx="9488245" cy="49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645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8BF835-4B73-48BA-AF4F-21A9A24307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0160" y="203199"/>
            <a:ext cx="9387840" cy="62065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650222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A5839F-8F12-4A35-A9C6-BC47B404C2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0799" y="487679"/>
            <a:ext cx="9301339" cy="57810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32799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FF0DA-F613-4256-A5A2-9F896A3D5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achieve 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07EA4-31FB-4636-8F49-EC8DC0153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3245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1 – Modularization</a:t>
            </a:r>
          </a:p>
          <a:p>
            <a:pPr marL="0" indent="0">
              <a:buNone/>
            </a:pPr>
            <a:r>
              <a:rPr lang="en-GB" dirty="0"/>
              <a:t>2 – Make each module fail infrequently</a:t>
            </a:r>
          </a:p>
          <a:p>
            <a:pPr marL="0" indent="0">
              <a:buNone/>
            </a:pPr>
            <a:r>
              <a:rPr lang="en-GB" dirty="0"/>
              <a:t>3 – Make each module fail-fast</a:t>
            </a:r>
          </a:p>
          <a:p>
            <a:pPr marL="0" indent="0">
              <a:buNone/>
            </a:pPr>
            <a:r>
              <a:rPr lang="en-GB" dirty="0"/>
              <a:t>4 – Detect module faults </a:t>
            </a:r>
            <a:r>
              <a:rPr lang="en-GB" dirty="0" err="1"/>
              <a:t>prompty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5 – Configure spares capable of picking up the load of the failed module</a:t>
            </a:r>
          </a:p>
        </p:txBody>
      </p:sp>
    </p:spTree>
    <p:extLst>
      <p:ext uri="{BB962C8B-B14F-4D97-AF65-F5344CB8AC3E}">
        <p14:creationId xmlns:p14="http://schemas.microsoft.com/office/powerpoint/2010/main" val="29904073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2.9|4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|4.6|1.7|14.4|10|3.2|2.8|19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7|3.7|8.4|9.8|2.1|23.8|3.2|15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|13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5|0.3|0.1|0.3|2.8|0.3|11.1|3.2|0.8|2.2|12.9|2.4|3.2|7.6|0.4|3.2|1.1|10.1|0.3|0.9|0.3|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1.2|6.9|28.1|7.1|6.1|29.5|6.1|3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8|20.4|2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9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3|2.2|6.8|9.6|4.7|13.6|2.8|9.7|23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6.9|15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1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9|1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7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19.1|4.1|11.5|2.4|3.5|8.8|3.2|4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8.7|25.6|2.7|31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.3|2.5|60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2351</Words>
  <Application>Microsoft Office PowerPoint</Application>
  <PresentationFormat>Widescreen</PresentationFormat>
  <Paragraphs>343</Paragraphs>
  <Slides>51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Abadi Extra Light</vt:lpstr>
      <vt:lpstr>Arial</vt:lpstr>
      <vt:lpstr>Arial</vt:lpstr>
      <vt:lpstr>Bookman Old Style</vt:lpstr>
      <vt:lpstr>Calibri</vt:lpstr>
      <vt:lpstr>Calibri Light</vt:lpstr>
      <vt:lpstr>TwitterChirp</vt:lpstr>
      <vt:lpstr>Office Theme</vt:lpstr>
      <vt:lpstr>CCP Session</vt:lpstr>
      <vt:lpstr>PowerPoint Presentation</vt:lpstr>
      <vt:lpstr>Three areas I will cover</vt:lpstr>
      <vt:lpstr>PowerPoint Presentation</vt:lpstr>
      <vt:lpstr>PowerPoint Presentation</vt:lpstr>
      <vt:lpstr>1 - Elasticity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2 - As a Service</vt:lpstr>
      <vt:lpstr>PowerPoint Presentation</vt:lpstr>
      <vt:lpstr>The Eight Layers</vt:lpstr>
      <vt:lpstr>The three “as a services” lie on a spectrum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Three areas I will cover</vt:lpstr>
      <vt:lpstr>PowerPoint Presentation</vt:lpstr>
      <vt:lpstr>PowerPoint Presentation</vt:lpstr>
      <vt:lpstr>Fault tolerant</vt:lpstr>
      <vt:lpstr>PowerPoint Presentation</vt:lpstr>
      <vt:lpstr>PowerPoint Presentation</vt:lpstr>
      <vt:lpstr>Analogy</vt:lpstr>
      <vt:lpstr>PowerPoint Presentation</vt:lpstr>
      <vt:lpstr>PowerPoint Presentation</vt:lpstr>
      <vt:lpstr>If one measure comes in gradations, while another is “ON-OFF”,  which would you naturally say is more demanding (the gradation one or the ON-OFF one)?</vt:lpstr>
      <vt:lpstr>PowerPoint Presentation</vt:lpstr>
      <vt:lpstr>FT, HA and value</vt:lpstr>
      <vt:lpstr>PowerPoint Presentation</vt:lpstr>
      <vt:lpstr>And this gets to the heart of the issue</vt:lpstr>
      <vt:lpstr>PowerPoint Presentation</vt:lpstr>
      <vt:lpstr>PowerPoint Presentation</vt:lpstr>
      <vt:lpstr>PowerPoint Presentation</vt:lpstr>
      <vt:lpstr>We have looked 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achieve FT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CCP Session</dc:title>
  <dc:creator>Sam Green</dc:creator>
  <cp:lastModifiedBy>Sam Green</cp:lastModifiedBy>
  <cp:revision>25</cp:revision>
  <dcterms:created xsi:type="dcterms:W3CDTF">2021-11-08T02:18:24Z</dcterms:created>
  <dcterms:modified xsi:type="dcterms:W3CDTF">2021-11-11T00:28:36Z</dcterms:modified>
</cp:coreProperties>
</file>